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2"/>
  </p:notesMasterIdLst>
  <p:sldIdLst>
    <p:sldId id="296" r:id="rId2"/>
    <p:sldId id="354" r:id="rId3"/>
    <p:sldId id="297" r:id="rId4"/>
    <p:sldId id="304" r:id="rId5"/>
    <p:sldId id="306" r:id="rId6"/>
    <p:sldId id="328" r:id="rId7"/>
    <p:sldId id="307" r:id="rId8"/>
    <p:sldId id="308" r:id="rId9"/>
    <p:sldId id="312" r:id="rId10"/>
    <p:sldId id="313" r:id="rId1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7C20"/>
    <a:srgbClr val="76440A"/>
    <a:srgbClr val="0056AC"/>
    <a:srgbClr val="0080FF"/>
    <a:srgbClr val="FF0080"/>
    <a:srgbClr val="FF6FC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7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68AED98-4704-4EFC-999F-541ABEDF5AB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839602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B88D3B1-B900-48AB-83A6-D99E4E73A483}" type="slidenum">
              <a:rPr lang="en-US" altLang="en-US" sz="1200"/>
              <a:pPr/>
              <a:t>1</a:t>
            </a:fld>
            <a:endParaRPr lang="en-US" altLang="en-US" sz="12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842348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DF32D8A-2132-4676-B211-9D9D76FBF30F}" type="slidenum">
              <a:rPr lang="en-US" altLang="en-US" sz="1200"/>
              <a:pPr/>
              <a:t>3</a:t>
            </a:fld>
            <a:endParaRPr lang="en-US" altLang="en-US" sz="120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07659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958BE6C-A7DF-43DE-9070-FA53984B2737}" type="slidenum">
              <a:rPr lang="en-US" altLang="en-US" sz="1200"/>
              <a:pPr/>
              <a:t>4</a:t>
            </a:fld>
            <a:endParaRPr lang="en-US" altLang="en-US" sz="120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004695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9BDA1A1-0328-4999-86FA-276CA703C501}" type="slidenum">
              <a:rPr lang="en-US" altLang="en-US" sz="1200"/>
              <a:pPr/>
              <a:t>5</a:t>
            </a:fld>
            <a:endParaRPr lang="en-US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698962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F542840-5685-4C14-A81B-F6CEFDA2D115}" type="slidenum">
              <a:rPr lang="en-US" altLang="en-US" sz="1200"/>
              <a:pPr/>
              <a:t>6</a:t>
            </a:fld>
            <a:endParaRPr lang="en-US" altLang="en-US" sz="12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Ended here</a:t>
            </a:r>
          </a:p>
        </p:txBody>
      </p:sp>
    </p:spTree>
    <p:extLst>
      <p:ext uri="{BB962C8B-B14F-4D97-AF65-F5344CB8AC3E}">
        <p14:creationId xmlns:p14="http://schemas.microsoft.com/office/powerpoint/2010/main" val="37902951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072C1C5-2190-4344-860E-908EA1F056CD}" type="slidenum">
              <a:rPr lang="en-US" altLang="en-US" sz="1200"/>
              <a:pPr/>
              <a:t>7</a:t>
            </a:fld>
            <a:endParaRPr lang="en-US" altLang="en-US" sz="120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131292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29016E5-01F6-4CC3-9C84-2B40B8652B95}" type="slidenum">
              <a:rPr lang="en-US" altLang="en-US" sz="1200"/>
              <a:pPr/>
              <a:t>8</a:t>
            </a:fld>
            <a:endParaRPr lang="en-US" altLang="en-US" sz="120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207762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54FC07F-3633-4922-B3B0-8EEE1B51F1FE}" type="slidenum">
              <a:rPr lang="en-US" altLang="en-US" sz="1200"/>
              <a:pPr/>
              <a:t>9</a:t>
            </a:fld>
            <a:endParaRPr lang="en-US" altLang="en-US" sz="120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85800"/>
            <a:ext cx="4570412" cy="3429000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Create your own acronym to remember the</a:t>
            </a:r>
            <a:r>
              <a:rPr lang="en-US" altLang="en-US" baseline="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order.</a:t>
            </a:r>
            <a:endParaRPr lang="en-US" altLang="en-US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365251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4229104-7049-40A7-B56D-CFE0867B15C2}" type="slidenum">
              <a:rPr lang="en-US" altLang="en-US" sz="1200"/>
              <a:pPr/>
              <a:t>10</a:t>
            </a:fld>
            <a:endParaRPr lang="en-US" altLang="en-US" sz="120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51214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088" y="1477963"/>
            <a:ext cx="7173912" cy="538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9138" y="1233488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4938" y="2833688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E24DBD-68CD-4BEF-963B-BB3AA08B96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5205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BF0F96-A61E-44FD-AED5-33D13BEE55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2944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74625"/>
            <a:ext cx="1943100" cy="58832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74625"/>
            <a:ext cx="5676900" cy="58832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45C3E4-D172-47F3-8C1B-3FB099A8D4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75198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4625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546225"/>
            <a:ext cx="7772400" cy="451167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0F3D59-B8E9-43CA-A8ED-645999808A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64459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4625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546225"/>
            <a:ext cx="3810000" cy="4511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46225"/>
            <a:ext cx="3810000" cy="4511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C5F3A6-D033-4AC8-95A4-68B24F1E8F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009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04DD26-5B48-4F48-8E73-D4EA28FE26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4426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E996A7-50C5-4CCD-80A0-23DA498223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2329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46225"/>
            <a:ext cx="381000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46225"/>
            <a:ext cx="381000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166801-5C38-42E9-880B-D72979CA5A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2307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C0D6FA-8C13-414D-9FF6-9C465D9F7E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4189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510320-7BD4-4EE0-99F1-DCE801E4A9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2182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58BC4B-05E1-4F24-B31E-42130BDA08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957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8493AE-F239-4C23-9C70-F03A1C67C8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2004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C152D6-9504-4534-9872-DA91D0F168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9905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BRICKSS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74625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46225"/>
            <a:ext cx="7772400" cy="451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8EBB765-B312-401C-AA66-26A2E003F22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79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382000" cy="457200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ln w="38100" cmpd="sng">
                  <a:solidFill>
                    <a:schemeClr val="tx1"/>
                  </a:solidFill>
                </a:ln>
                <a:solidFill>
                  <a:srgbClr val="FFFF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+mj-ea"/>
                <a:cs typeface="+mj-cs"/>
              </a:rPr>
              <a:t>What is Classification?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16732"/>
            <a:ext cx="8839200" cy="31242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+mn-ea"/>
                <a:cs typeface="+mn-cs"/>
              </a:rPr>
              <a:t>Classification is the arrangement of organisms into orderly </a:t>
            </a:r>
            <a:r>
              <a:rPr lang="en-US" sz="3600" dirty="0">
                <a:solidFill>
                  <a:srgbClr val="FF66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+mn-ea"/>
                <a:cs typeface="+mn-cs"/>
              </a:rPr>
              <a:t>groups</a:t>
            </a:r>
            <a:r>
              <a:rPr lang="en-US" sz="3600" dirty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+mn-ea"/>
                <a:cs typeface="+mn-cs"/>
              </a:rPr>
              <a:t> based on their </a:t>
            </a:r>
            <a:r>
              <a:rPr lang="en-US" sz="36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+mn-ea"/>
                <a:cs typeface="+mn-cs"/>
              </a:rPr>
              <a:t>similarities</a:t>
            </a:r>
          </a:p>
          <a:p>
            <a:pPr eaLnBrk="1" hangingPunct="1">
              <a:defRPr/>
            </a:pPr>
            <a:r>
              <a:rPr lang="en-US" sz="3600" dirty="0" smtClean="0">
                <a:solidFill>
                  <a:srgbClr val="0054D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+mn-ea"/>
                <a:cs typeface="+mn-cs"/>
              </a:rPr>
              <a:t>Classification is based on </a:t>
            </a:r>
            <a:r>
              <a:rPr lang="en-US" sz="36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+mn-ea"/>
                <a:cs typeface="+mn-cs"/>
              </a:rPr>
              <a:t>evolutionary relationships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E1545A6-0A7C-4F69-8CD7-65BCECD0DEDF}" type="slidenum">
              <a:rPr lang="en-US" altLang="en-US" sz="1400"/>
              <a:pPr/>
              <a:t>10</a:t>
            </a:fld>
            <a:endParaRPr lang="en-US" altLang="en-US" sz="1400"/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629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553200" y="0"/>
            <a:ext cx="2590800" cy="6858000"/>
          </a:xfrm>
          <a:solidFill>
            <a:schemeClr val="bg1"/>
          </a:solidFill>
        </p:spPr>
        <p:txBody>
          <a:bodyPr/>
          <a:lstStyle/>
          <a:p>
            <a:pPr eaLnBrk="1" hangingPunct="1"/>
            <a:endParaRPr lang="en-US" altLang="en-US" sz="1600" smtClean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ea typeface="ＭＳ Ｐゴシック" panose="020B0600070205080204" pitchFamily="34" charset="-128"/>
              </a:rPr>
              <a:t>D</a:t>
            </a:r>
            <a:r>
              <a:rPr lang="en-US" alt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ea typeface="ＭＳ Ｐゴシック" panose="020B0600070205080204" pitchFamily="34" charset="-128"/>
              </a:rPr>
              <a:t>o</a:t>
            </a:r>
          </a:p>
          <a:p>
            <a:pPr eaLnBrk="1" hangingPunct="1"/>
            <a:r>
              <a:rPr lang="en-US" altLang="en-US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ea typeface="ＭＳ Ｐゴシック" panose="020B0600070205080204" pitchFamily="34" charset="-128"/>
              </a:rPr>
              <a:t>K</a:t>
            </a:r>
            <a:r>
              <a:rPr lang="en-US" alt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ea typeface="ＭＳ Ｐゴシック" panose="020B0600070205080204" pitchFamily="34" charset="-128"/>
              </a:rPr>
              <a:t>eep</a:t>
            </a:r>
          </a:p>
          <a:p>
            <a:pPr eaLnBrk="1" hangingPunct="1"/>
            <a:endParaRPr lang="en-US" altLang="en-US" sz="1000" smtClean="0"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ea typeface="ＭＳ Ｐゴシック" panose="020B0600070205080204" pitchFamily="34" charset="-128"/>
              </a:rPr>
              <a:t>P</a:t>
            </a:r>
            <a:r>
              <a:rPr lang="en-US" alt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ea typeface="ＭＳ Ｐゴシック" panose="020B0600070205080204" pitchFamily="34" charset="-128"/>
              </a:rPr>
              <a:t>otty</a:t>
            </a:r>
          </a:p>
          <a:p>
            <a:pPr eaLnBrk="1" hangingPunct="1"/>
            <a:endParaRPr lang="en-US" altLang="en-US" sz="1000" smtClean="0"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ea typeface="ＭＳ Ｐゴシック" panose="020B0600070205080204" pitchFamily="34" charset="-128"/>
              </a:rPr>
              <a:t>C</a:t>
            </a:r>
            <a:r>
              <a:rPr lang="en-US" alt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ea typeface="ＭＳ Ｐゴシック" panose="020B0600070205080204" pitchFamily="34" charset="-128"/>
              </a:rPr>
              <a:t>lean</a:t>
            </a:r>
          </a:p>
          <a:p>
            <a:pPr eaLnBrk="1" hangingPunct="1"/>
            <a:endParaRPr lang="en-US" altLang="en-US" sz="900" smtClean="0"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ea typeface="ＭＳ Ｐゴシック" panose="020B0600070205080204" pitchFamily="34" charset="-128"/>
              </a:rPr>
              <a:t>O</a:t>
            </a:r>
            <a:r>
              <a:rPr lang="en-US" alt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ea typeface="ＭＳ Ｐゴシック" panose="020B0600070205080204" pitchFamily="34" charset="-128"/>
              </a:rPr>
              <a:t>r</a:t>
            </a:r>
          </a:p>
          <a:p>
            <a:pPr eaLnBrk="1" hangingPunct="1"/>
            <a:endParaRPr lang="en-US" altLang="en-US" sz="800" smtClean="0"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ea typeface="ＭＳ Ｐゴシック" panose="020B0600070205080204" pitchFamily="34" charset="-128"/>
              </a:rPr>
              <a:t>F</a:t>
            </a:r>
            <a:r>
              <a:rPr lang="en-US" alt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ea typeface="ＭＳ Ｐゴシック" panose="020B0600070205080204" pitchFamily="34" charset="-128"/>
              </a:rPr>
              <a:t>amily</a:t>
            </a:r>
          </a:p>
          <a:p>
            <a:pPr eaLnBrk="1" hangingPunct="1"/>
            <a:endParaRPr lang="en-US" altLang="en-US" sz="900" smtClean="0"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ea typeface="ＭＳ Ｐゴシック" panose="020B0600070205080204" pitchFamily="34" charset="-128"/>
              </a:rPr>
              <a:t>G</a:t>
            </a:r>
            <a:r>
              <a:rPr lang="en-US" alt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ea typeface="ＭＳ Ｐゴシック" panose="020B0600070205080204" pitchFamily="34" charset="-128"/>
              </a:rPr>
              <a:t>ets</a:t>
            </a:r>
          </a:p>
          <a:p>
            <a:pPr eaLnBrk="1" hangingPunct="1"/>
            <a:endParaRPr lang="en-US" altLang="en-US" sz="800" smtClean="0"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ea typeface="ＭＳ Ｐゴシック" panose="020B0600070205080204" pitchFamily="34" charset="-128"/>
              </a:rPr>
              <a:t>S</a:t>
            </a:r>
            <a:r>
              <a:rPr lang="en-US" alt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ea typeface="ＭＳ Ｐゴシック" panose="020B0600070205080204" pitchFamily="34" charset="-128"/>
              </a:rPr>
              <a:t>ick</a:t>
            </a:r>
          </a:p>
        </p:txBody>
      </p:sp>
      <p:sp>
        <p:nvSpPr>
          <p:cNvPr id="47109" name="Rectangle 4"/>
          <p:cNvSpPr>
            <a:spLocks noChangeArrowheads="1"/>
          </p:cNvSpPr>
          <p:nvPr/>
        </p:nvSpPr>
        <p:spPr bwMode="auto">
          <a:xfrm>
            <a:off x="3276600" y="6553200"/>
            <a:ext cx="381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584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58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58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58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58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58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58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584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584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5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88740"/>
            <a:ext cx="9144000" cy="2873375"/>
          </a:xfrm>
        </p:spPr>
        <p:txBody>
          <a:bodyPr/>
          <a:lstStyle/>
          <a:p>
            <a:pPr eaLnBrk="1" hangingPunct="1"/>
            <a:r>
              <a:rPr lang="en-US" alt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ea typeface="ＭＳ Ｐゴシック" panose="020B0600070205080204" pitchFamily="34" charset="-128"/>
              </a:rPr>
              <a:t>Classification is also known as </a:t>
            </a:r>
            <a:r>
              <a:rPr lang="en-US" altLang="en-US" sz="36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ea typeface="ＭＳ Ｐゴシック" panose="020B0600070205080204" pitchFamily="34" charset="-128"/>
              </a:rPr>
              <a:t>taxonomy</a:t>
            </a:r>
          </a:p>
          <a:p>
            <a:pPr eaLnBrk="1" hangingPunct="1"/>
            <a:r>
              <a:rPr lang="en-US" altLang="en-US" sz="36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ea typeface="ＭＳ Ｐゴシック" panose="020B0600070205080204" pitchFamily="34" charset="-128"/>
              </a:rPr>
              <a:t>Taxonomists </a:t>
            </a:r>
            <a:r>
              <a:rPr lang="en-US" alt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ea typeface="ＭＳ Ｐゴシック" panose="020B0600070205080204" pitchFamily="34" charset="-128"/>
              </a:rPr>
              <a:t>are scientists that identify &amp; name organisms</a:t>
            </a:r>
          </a:p>
          <a:p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382000" cy="457200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ln w="38100" cmpd="sng">
                  <a:solidFill>
                    <a:schemeClr val="tx1"/>
                  </a:solidFill>
                </a:ln>
                <a:solidFill>
                  <a:srgbClr val="FFFF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+mj-ea"/>
                <a:cs typeface="+mj-cs"/>
              </a:rPr>
              <a:t>What is Classification?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20688"/>
            <a:ext cx="8382000" cy="457200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ln w="38100" cmpd="sng">
                  <a:solidFill>
                    <a:schemeClr val="tx1"/>
                  </a:solidFill>
                </a:ln>
                <a:solidFill>
                  <a:srgbClr val="FFFF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+mj-ea"/>
                <a:cs typeface="+mj-cs"/>
              </a:rPr>
              <a:t>Benefits of Classifying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9144000" cy="4648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3600" dirty="0">
                <a:solidFill>
                  <a:srgbClr val="FF66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Accurately &amp; uniformly</a:t>
            </a:r>
            <a:r>
              <a:rPr lang="en-US" sz="3600" dirty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 name organisms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3600" dirty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Prevent </a:t>
            </a:r>
            <a:r>
              <a:rPr lang="en-US" sz="3600" dirty="0">
                <a:solidFill>
                  <a:srgbClr val="FF66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misnomers</a:t>
            </a:r>
            <a:r>
              <a:rPr lang="en-US" sz="3600" dirty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 such as starfish &amp; jellyfish that aren't really fish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3600" dirty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Use the </a:t>
            </a:r>
            <a:r>
              <a:rPr lang="en-US" sz="3600" dirty="0">
                <a:solidFill>
                  <a:srgbClr val="FF66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same language (Latin or some Greek)</a:t>
            </a:r>
            <a:r>
              <a:rPr lang="en-US" sz="3600" dirty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 for all names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762000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ln w="38100" cmpd="sng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+mj-ea"/>
                <a:cs typeface="+mj-cs"/>
              </a:rPr>
              <a:t>Early Taxonomists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914400"/>
            <a:ext cx="4724400" cy="45720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defRPr/>
            </a:pPr>
            <a:r>
              <a:rPr lang="en-US" sz="360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2000 years ago, </a:t>
            </a:r>
            <a:r>
              <a:rPr lang="en-US" sz="3600">
                <a:solidFill>
                  <a:srgbClr val="FF66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Aristotle</a:t>
            </a:r>
            <a:r>
              <a:rPr lang="en-US" sz="360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 was the first taxonomist</a:t>
            </a:r>
          </a:p>
          <a:p>
            <a:pPr marL="0" indent="0" eaLnBrk="1" hangingPunct="1">
              <a:lnSpc>
                <a:spcPct val="90000"/>
              </a:lnSpc>
              <a:defRPr/>
            </a:pPr>
            <a:r>
              <a:rPr lang="en-US" sz="360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Aristotle divided organisms into </a:t>
            </a:r>
            <a:r>
              <a:rPr lang="en-US" sz="3600">
                <a:solidFill>
                  <a:srgbClr val="FF66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plants &amp; animals</a:t>
            </a:r>
          </a:p>
          <a:p>
            <a:pPr marL="0" indent="0" eaLnBrk="1" hangingPunct="1">
              <a:lnSpc>
                <a:spcPct val="90000"/>
              </a:lnSpc>
              <a:defRPr/>
            </a:pPr>
            <a:r>
              <a:rPr lang="en-US" sz="360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He then </a:t>
            </a:r>
            <a:r>
              <a:rPr lang="en-US" sz="3600">
                <a:solidFill>
                  <a:srgbClr val="FF66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subdivided</a:t>
            </a:r>
            <a:r>
              <a:rPr lang="en-US" sz="360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 those groups by </a:t>
            </a:r>
            <a:r>
              <a:rPr lang="en-US" sz="3600">
                <a:solidFill>
                  <a:srgbClr val="FF66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habitat</a:t>
            </a:r>
            <a:endParaRPr lang="en-US" sz="3600">
              <a:solidFill>
                <a:schemeClr val="tx2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US" sz="360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sym typeface="Wingdings" charset="2"/>
              </a:rPr>
              <a:t></a:t>
            </a:r>
            <a:r>
              <a:rPr lang="en-US" sz="360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land, sea, or air dwellers </a:t>
            </a:r>
          </a:p>
        </p:txBody>
      </p:sp>
      <p:pic>
        <p:nvPicPr>
          <p:cNvPr id="30724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066800"/>
            <a:ext cx="2743200" cy="367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3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457200"/>
            <a:ext cx="7543800" cy="457200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 eaLnBrk="1" hangingPunct="1">
              <a:defRPr/>
            </a:pPr>
            <a:r>
              <a:rPr lang="en-US" b="1" dirty="0" err="1">
                <a:ln w="38100" cmpd="sng">
                  <a:solidFill>
                    <a:schemeClr val="tx1"/>
                  </a:solidFill>
                </a:ln>
                <a:solidFill>
                  <a:srgbClr val="FFFF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+mj-ea"/>
                <a:cs typeface="+mj-cs"/>
              </a:rPr>
              <a:t>Carolus</a:t>
            </a:r>
            <a:r>
              <a:rPr lang="en-US" b="1" dirty="0">
                <a:ln w="38100" cmpd="sng">
                  <a:solidFill>
                    <a:schemeClr val="tx1"/>
                  </a:solidFill>
                </a:ln>
                <a:solidFill>
                  <a:srgbClr val="FFFF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+mj-ea"/>
                <a:cs typeface="+mj-cs"/>
              </a:rPr>
              <a:t> Linnaeus</a:t>
            </a:r>
            <a:r>
              <a:rPr lang="en-US" b="1" dirty="0" smtClean="0">
                <a:ln w="38100" cmpd="sng">
                  <a:solidFill>
                    <a:schemeClr val="tx1"/>
                  </a:solidFill>
                </a:ln>
                <a:solidFill>
                  <a:srgbClr val="FFFF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+mj-ea"/>
                <a:cs typeface="+mj-cs"/>
              </a:rPr>
              <a:t/>
            </a:r>
            <a:br>
              <a:rPr lang="en-US" b="1" dirty="0" smtClean="0">
                <a:ln w="38100" cmpd="sng">
                  <a:solidFill>
                    <a:schemeClr val="tx1"/>
                  </a:solidFill>
                </a:ln>
                <a:solidFill>
                  <a:srgbClr val="FFFF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+mj-ea"/>
                <a:cs typeface="+mj-cs"/>
              </a:rPr>
            </a:br>
            <a:endParaRPr lang="en-US" dirty="0">
              <a:ln w="38100" cmpd="sng">
                <a:solidFill>
                  <a:schemeClr val="tx1"/>
                </a:solidFill>
              </a:ln>
              <a:solidFill>
                <a:srgbClr val="FFFF0D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  <a:ea typeface="+mj-ea"/>
              <a:cs typeface="+mj-cs"/>
            </a:endParaRP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76200" y="838200"/>
            <a:ext cx="4038600" cy="55626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18th century</a:t>
            </a:r>
            <a:endParaRPr lang="en-US" altLang="en-US" dirty="0" smtClean="0">
              <a:solidFill>
                <a:srgbClr val="FF6600"/>
              </a:solidFill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ea typeface="ＭＳ Ｐゴシック" panose="020B0600070205080204" pitchFamily="34" charset="-128"/>
              </a:rPr>
              <a:t>Called the </a:t>
            </a:r>
            <a:r>
              <a:rPr lang="en-US" altLang="en-US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ea typeface="ＭＳ Ｐゴシック" panose="020B0600070205080204" pitchFamily="34" charset="-128"/>
              </a:rPr>
              <a:t>“Father of Taxonomy”</a:t>
            </a:r>
            <a:endParaRPr lang="en-US" altLang="en-US" dirty="0" smtClean="0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  <a:p>
            <a:pPr eaLnBrk="1" hangingPunct="1">
              <a:buFontTx/>
              <a:buAutoNum type="arabicPeriod"/>
            </a:pPr>
            <a:r>
              <a:rPr lang="en-US" altLang="en-US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Classified organisms by their </a:t>
            </a:r>
            <a:r>
              <a:rPr lang="en-US" altLang="en-US" dirty="0" smtClean="0">
                <a:solidFill>
                  <a:srgbClr val="FF66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structure</a:t>
            </a:r>
          </a:p>
          <a:p>
            <a:pPr eaLnBrk="1" hangingPunct="1">
              <a:buFontTx/>
              <a:buAutoNum type="arabicPeriod"/>
            </a:pPr>
            <a:r>
              <a:rPr lang="en-US" altLang="en-US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Developed </a:t>
            </a:r>
            <a:r>
              <a:rPr lang="en-US" altLang="en-US" dirty="0" smtClean="0">
                <a:solidFill>
                  <a:srgbClr val="FF66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naming system</a:t>
            </a:r>
            <a:r>
              <a:rPr lang="en-US" altLang="en-US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 still used today</a:t>
            </a:r>
          </a:p>
          <a:p>
            <a:pPr marL="0" indent="0" eaLnBrk="1" hangingPunct="1">
              <a:buNone/>
            </a:pPr>
            <a:endParaRPr lang="en-US" altLang="en-US" dirty="0" smtClean="0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dirty="0" smtClean="0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</p:txBody>
      </p:sp>
      <p:pic>
        <p:nvPicPr>
          <p:cNvPr id="132101" name="Picture 5" descr="system_natu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990600"/>
            <a:ext cx="2128838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990600"/>
            <a:ext cx="247332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5569803"/>
            <a:ext cx="48965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omic Sans MS" panose="030F0702030302020204" pitchFamily="66" charset="0"/>
              </a:rPr>
              <a:t>3. Developed the 7 levels of classification</a:t>
            </a:r>
            <a:endParaRPr lang="en-US" sz="32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52400"/>
            <a:ext cx="9144000" cy="1143000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 marL="742950" indent="-742950" eaLnBrk="1" hangingPunct="1">
              <a:buFont typeface="+mj-lt"/>
              <a:buAutoNum type="arabicPeriod"/>
              <a:defRPr/>
            </a:pPr>
            <a:r>
              <a:rPr lang="en-US" b="1" dirty="0">
                <a:ln w="38100" cap="flat" cmpd="sng" algn="ctr">
                  <a:solidFill>
                    <a:srgbClr val="0054D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+mj-ea"/>
                <a:cs typeface="+mj-cs"/>
              </a:rPr>
              <a:t>Basis for Modern Taxonomy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5791200" cy="54102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solidFill>
                  <a:srgbClr val="FF66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+mn-ea"/>
                <a:cs typeface="+mn-cs"/>
              </a:rPr>
              <a:t>Homologous structures</a:t>
            </a:r>
            <a:r>
              <a:rPr lang="en-US" sz="3600" dirty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+mn-ea"/>
                <a:cs typeface="+mn-cs"/>
              </a:rPr>
              <a:t> (same structure, different function)</a:t>
            </a:r>
          </a:p>
          <a:p>
            <a:pPr eaLnBrk="1" hangingPunct="1">
              <a:defRPr/>
            </a:pPr>
            <a:r>
              <a:rPr lang="en-US" sz="3600" dirty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+mn-ea"/>
                <a:cs typeface="+mn-cs"/>
              </a:rPr>
              <a:t>Similar </a:t>
            </a:r>
            <a:r>
              <a:rPr lang="en-US" sz="3600" dirty="0">
                <a:solidFill>
                  <a:srgbClr val="FF66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+mn-ea"/>
                <a:cs typeface="+mn-cs"/>
              </a:rPr>
              <a:t>embryo</a:t>
            </a:r>
            <a:r>
              <a:rPr lang="en-US" sz="3600" dirty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+mn-ea"/>
                <a:cs typeface="+mn-cs"/>
              </a:rPr>
              <a:t> </a:t>
            </a:r>
            <a:r>
              <a:rPr lang="en-US" sz="3600" dirty="0">
                <a:solidFill>
                  <a:srgbClr val="FF66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+mn-ea"/>
                <a:cs typeface="+mn-cs"/>
              </a:rPr>
              <a:t>development</a:t>
            </a:r>
          </a:p>
          <a:p>
            <a:pPr eaLnBrk="1" hangingPunct="1">
              <a:defRPr/>
            </a:pPr>
            <a:r>
              <a:rPr lang="en-US" sz="3600" dirty="0">
                <a:solidFill>
                  <a:srgbClr val="FF66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+mn-ea"/>
                <a:cs typeface="+mn-cs"/>
              </a:rPr>
              <a:t>Molecular Similarity</a:t>
            </a:r>
            <a:r>
              <a:rPr lang="en-US" sz="3600" dirty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+mn-ea"/>
                <a:cs typeface="+mn-cs"/>
              </a:rPr>
              <a:t> in </a:t>
            </a:r>
            <a:r>
              <a:rPr lang="en-US" sz="3600" i="1" dirty="0">
                <a:solidFill>
                  <a:srgbClr val="0054D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+mn-ea"/>
                <a:cs typeface="+mn-cs"/>
              </a:rPr>
              <a:t>DNA</a:t>
            </a:r>
            <a:r>
              <a:rPr lang="en-US" sz="3600" dirty="0">
                <a:solidFill>
                  <a:srgbClr val="0054D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+mn-ea"/>
                <a:cs typeface="+mn-cs"/>
              </a:rPr>
              <a:t>, </a:t>
            </a:r>
            <a:r>
              <a:rPr lang="en-US" sz="3600" i="1" dirty="0">
                <a:solidFill>
                  <a:srgbClr val="0054D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+mn-ea"/>
                <a:cs typeface="+mn-cs"/>
              </a:rPr>
              <a:t>RNA</a:t>
            </a:r>
            <a:r>
              <a:rPr lang="en-US" sz="3600" dirty="0">
                <a:solidFill>
                  <a:srgbClr val="0054D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+mn-ea"/>
                <a:cs typeface="+mn-cs"/>
              </a:rPr>
              <a:t>, or </a:t>
            </a:r>
            <a:r>
              <a:rPr lang="en-US" sz="3600" i="1" dirty="0">
                <a:solidFill>
                  <a:srgbClr val="0054D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+mn-ea"/>
                <a:cs typeface="+mn-cs"/>
              </a:rPr>
              <a:t>amino acid</a:t>
            </a:r>
            <a:r>
              <a:rPr lang="en-US" sz="3600" dirty="0">
                <a:solidFill>
                  <a:srgbClr val="0054D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+mn-ea"/>
                <a:cs typeface="+mn-cs"/>
              </a:rPr>
              <a:t> </a:t>
            </a:r>
            <a:r>
              <a:rPr lang="en-US" sz="3600" dirty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+mn-ea"/>
                <a:cs typeface="+mn-cs"/>
              </a:rPr>
              <a:t>sequence of </a:t>
            </a:r>
            <a:r>
              <a:rPr lang="en-US" sz="36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+mn-ea"/>
                <a:cs typeface="+mn-cs"/>
              </a:rPr>
              <a:t>proteins</a:t>
            </a:r>
            <a:endParaRPr lang="en-US" sz="3600" dirty="0"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  <a:ea typeface="+mn-ea"/>
              <a:cs typeface="+mn-cs"/>
            </a:endParaRPr>
          </a:p>
        </p:txBody>
      </p:sp>
      <p:pic>
        <p:nvPicPr>
          <p:cNvPr id="36868" name="Picture 2" descr="Untitled-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338" y="1447800"/>
            <a:ext cx="3649662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2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7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229600" cy="762000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 marL="742950" indent="-742950" eaLnBrk="1" hangingPunct="1">
              <a:defRPr/>
            </a:pPr>
            <a:r>
              <a:rPr lang="en-US" b="1" dirty="0" smtClean="0">
                <a:ln w="38100" cmpd="sng">
                  <a:solidFill>
                    <a:schemeClr val="tx1"/>
                  </a:solidFill>
                </a:ln>
                <a:solidFill>
                  <a:srgbClr val="FFFF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+mj-ea"/>
                <a:cs typeface="+mj-cs"/>
              </a:rPr>
              <a:t>2. Binomial Nomenclature</a:t>
            </a:r>
            <a:endParaRPr lang="en-US" b="1" dirty="0">
              <a:ln w="38100" cmpd="sng">
                <a:solidFill>
                  <a:schemeClr val="tx1"/>
                </a:solidFill>
              </a:ln>
              <a:solidFill>
                <a:srgbClr val="FFFF0D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  <a:ea typeface="+mj-ea"/>
              <a:cs typeface="+mj-cs"/>
            </a:endParaRP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5562600" cy="5334000"/>
          </a:xfrm>
        </p:spPr>
        <p:txBody>
          <a:bodyPr/>
          <a:lstStyle/>
          <a:p>
            <a:pPr eaLnBrk="1" hangingPunct="1"/>
            <a:r>
              <a:rPr lang="en-US" altLang="en-US" sz="4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ea typeface="ＭＳ Ｐゴシック" panose="020B0600070205080204" pitchFamily="34" charset="-128"/>
              </a:rPr>
              <a:t>The modern system of naming is known as </a:t>
            </a:r>
            <a:r>
              <a:rPr lang="en-US" altLang="en-US" sz="40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ea typeface="ＭＳ Ｐゴシック" panose="020B0600070205080204" pitchFamily="34" charset="-128"/>
              </a:rPr>
              <a:t>binomial nomenclature</a:t>
            </a:r>
          </a:p>
          <a:p>
            <a:pPr eaLnBrk="1" hangingPunct="1"/>
            <a:r>
              <a:rPr lang="en-US" altLang="en-US" sz="4000" dirty="0" smtClean="0">
                <a:solidFill>
                  <a:srgbClr val="0054D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ea typeface="ＭＳ Ｐゴシック" panose="020B0600070205080204" pitchFamily="34" charset="-128"/>
              </a:rPr>
              <a:t>Utilizes a </a:t>
            </a:r>
            <a:r>
              <a:rPr lang="en-US" altLang="en-US" sz="40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ea typeface="ＭＳ Ｐゴシック" panose="020B0600070205080204" pitchFamily="34" charset="-128"/>
              </a:rPr>
              <a:t>two-word</a:t>
            </a:r>
            <a:r>
              <a:rPr lang="en-US" altLang="en-US" sz="4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ea typeface="ＭＳ Ｐゴシック" panose="020B0600070205080204" pitchFamily="34" charset="-128"/>
              </a:rPr>
              <a:t> scientific naming system (Genus &amp; species)</a:t>
            </a:r>
          </a:p>
          <a:p>
            <a:pPr eaLnBrk="1" hangingPunct="1"/>
            <a:endParaRPr lang="en-US" altLang="en-US" sz="2000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38916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270000"/>
            <a:ext cx="3175000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TextBox 6"/>
          <p:cNvSpPr txBox="1">
            <a:spLocks noChangeArrowheads="1"/>
          </p:cNvSpPr>
          <p:nvPr/>
        </p:nvSpPr>
        <p:spPr bwMode="auto">
          <a:xfrm>
            <a:off x="6400800" y="3886200"/>
            <a:ext cx="18684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i="1"/>
              <a:t>Canis lupus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09600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ln w="38100" cmpd="sng">
                  <a:solidFill>
                    <a:schemeClr val="tx1"/>
                  </a:solidFill>
                </a:ln>
                <a:solidFill>
                  <a:srgbClr val="FFFF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+mj-ea"/>
                <a:cs typeface="+mj-cs"/>
              </a:rPr>
              <a:t>2. Binomial Nomenclature</a:t>
            </a:r>
            <a:endParaRPr lang="en-US" b="1" dirty="0">
              <a:solidFill>
                <a:srgbClr val="6633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  <a:ea typeface="+mj-ea"/>
              <a:cs typeface="+mj-cs"/>
            </a:endParaRP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066800"/>
            <a:ext cx="4267200" cy="4191000"/>
          </a:xfrm>
        </p:spPr>
        <p:txBody>
          <a:bodyPr/>
          <a:lstStyle/>
          <a:p>
            <a:pPr marL="0" indent="0" eaLnBrk="1" hangingPunct="1"/>
            <a:r>
              <a:rPr lang="en-US" altLang="en-US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ea typeface="ＭＳ Ｐゴシック" panose="020B0600070205080204" pitchFamily="34" charset="-128"/>
              </a:rPr>
              <a:t>Identifies organism by Genus and species</a:t>
            </a:r>
          </a:p>
          <a:p>
            <a:pPr marL="0" indent="0" eaLnBrk="1" hangingPunct="1"/>
            <a:r>
              <a:rPr lang="en-US" altLang="en-US" smtClean="0">
                <a:solidFill>
                  <a:srgbClr val="33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ea typeface="ＭＳ Ｐゴシック" panose="020B0600070205080204" pitchFamily="34" charset="-128"/>
              </a:rPr>
              <a:t>Latin or Greek words</a:t>
            </a:r>
          </a:p>
          <a:p>
            <a:pPr marL="0" indent="0" eaLnBrk="1" hangingPunct="1"/>
            <a:r>
              <a:rPr lang="en-US" altLang="en-US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ea typeface="ＭＳ Ｐゴシック" panose="020B0600070205080204" pitchFamily="34" charset="-128"/>
              </a:rPr>
              <a:t>Capitalize “</a:t>
            </a:r>
            <a:r>
              <a:rPr lang="en-US" altLang="en-US" smtClean="0">
                <a:solidFill>
                  <a:srgbClr val="F77C2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ea typeface="ＭＳ Ｐゴシック" panose="020B0600070205080204" pitchFamily="34" charset="-128"/>
              </a:rPr>
              <a:t>Genus</a:t>
            </a:r>
            <a:r>
              <a:rPr lang="en-US" altLang="en-US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ea typeface="ＭＳ Ｐゴシック" panose="020B0600070205080204" pitchFamily="34" charset="-128"/>
              </a:rPr>
              <a:t>”</a:t>
            </a:r>
            <a:r>
              <a:rPr lang="en-US" altLang="en-US" smtClean="0">
                <a:solidFill>
                  <a:srgbClr val="33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ea typeface="ＭＳ Ｐゴシック" panose="020B0600070205080204" pitchFamily="34" charset="-128"/>
              </a:rPr>
              <a:t>, but NOT “species”</a:t>
            </a:r>
          </a:p>
          <a:p>
            <a:pPr marL="0" indent="0" eaLnBrk="1" hangingPunct="1"/>
            <a:r>
              <a:rPr lang="en-US" altLang="en-US" sz="3600" b="1" u="sng" smtClean="0">
                <a:solidFill>
                  <a:srgbClr val="F77C2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andwriting - Dakota" pitchFamily="-84" charset="0"/>
                <a:ea typeface="ＭＳ Ｐゴシック" panose="020B0600070205080204" pitchFamily="34" charset="-128"/>
              </a:rPr>
              <a:t>Underline</a:t>
            </a:r>
            <a:r>
              <a:rPr lang="en-US" altLang="en-US" sz="3600" b="1" u="sng" smtClean="0">
                <a:solidFill>
                  <a:srgbClr val="33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andwriting - Dakota" pitchFamily="-84" charset="0"/>
                <a:ea typeface="ＭＳ Ｐゴシック" panose="020B0600070205080204" pitchFamily="34" charset="-128"/>
              </a:rPr>
              <a:t> when in writing</a:t>
            </a:r>
          </a:p>
          <a:p>
            <a:pPr marL="0" indent="0" eaLnBrk="1" hangingPunct="1"/>
            <a:r>
              <a:rPr lang="en-US" altLang="en-US" sz="3600" i="1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ea typeface="ＭＳ Ｐゴシック" panose="020B0600070205080204" pitchFamily="34" charset="-128"/>
              </a:rPr>
              <a:t>Italicized</a:t>
            </a:r>
            <a:r>
              <a:rPr lang="en-US" altLang="en-US" sz="3600" i="1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ea typeface="ＭＳ Ｐゴシック" panose="020B0600070205080204" pitchFamily="34" charset="-128"/>
              </a:rPr>
              <a:t> </a:t>
            </a:r>
            <a:r>
              <a:rPr lang="en-US" altLang="en-US" sz="3600" i="1" smtClean="0">
                <a:solidFill>
                  <a:srgbClr val="33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ea typeface="ＭＳ Ｐゴシック" panose="020B0600070205080204" pitchFamily="34" charset="-128"/>
              </a:rPr>
              <a:t>in print</a:t>
            </a:r>
          </a:p>
          <a:p>
            <a:pPr marL="0" indent="0" eaLnBrk="1" hangingPunct="1"/>
            <a:endParaRPr lang="en-US" altLang="en-US" sz="3600" b="1" u="sng" smtClean="0">
              <a:solidFill>
                <a:srgbClr val="3366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andwriting - Dakota" pitchFamily="-84" charset="0"/>
              <a:ea typeface="ＭＳ Ｐゴシック" panose="020B0600070205080204" pitchFamily="34" charset="-128"/>
            </a:endParaRPr>
          </a:p>
        </p:txBody>
      </p:sp>
      <p:pic>
        <p:nvPicPr>
          <p:cNvPr id="40964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066800"/>
            <a:ext cx="3175000" cy="314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TextBox 10"/>
          <p:cNvSpPr txBox="1">
            <a:spLocks noChangeArrowheads="1"/>
          </p:cNvSpPr>
          <p:nvPr/>
        </p:nvSpPr>
        <p:spPr bwMode="auto">
          <a:xfrm>
            <a:off x="5943600" y="4267200"/>
            <a:ext cx="17319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i="1"/>
              <a:t>Felis catus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31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657600" y="2057400"/>
            <a:ext cx="5791200" cy="347663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ln w="38100" cmpd="sng">
                  <a:solidFill>
                    <a:schemeClr val="tx1"/>
                  </a:solidFill>
                </a:ln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Times New Roman" charset="0"/>
                <a:cs typeface="Times New Roman" charset="0"/>
              </a:rPr>
              <a:t>Hierarchy of Taxonomic </a:t>
            </a:r>
            <a:r>
              <a:rPr lang="en-US" b="1" dirty="0">
                <a:ln w="38100" cmpd="sng">
                  <a:solidFill>
                    <a:schemeClr val="tx1"/>
                  </a:solidFill>
                </a:ln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Times New Roman" charset="0"/>
                <a:cs typeface="Times New Roman" charset="0"/>
              </a:rPr>
              <a:t>Groups</a:t>
            </a:r>
            <a:r>
              <a:rPr lang="en-US" dirty="0">
                <a:ln w="38100" cmpd="sng">
                  <a:solidFill>
                    <a:schemeClr val="tx1"/>
                  </a:solidFill>
                </a:ln>
                <a:solidFill>
                  <a:srgbClr val="FFFF66"/>
                </a:solidFill>
                <a:ea typeface="+mj-ea"/>
                <a:cs typeface="+mj-cs"/>
              </a:rPr>
              <a:t> 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123" y="0"/>
            <a:ext cx="7772400" cy="49530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dirty="0" smtClean="0">
                <a:solidFill>
                  <a:schemeClr val="tx2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Domain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dirty="0" smtClean="0">
                <a:solidFill>
                  <a:schemeClr val="tx2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   Kingdom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dirty="0" smtClean="0">
                <a:solidFill>
                  <a:schemeClr val="tx2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       Phylum</a:t>
            </a:r>
            <a:endParaRPr lang="en-US" altLang="en-US" dirty="0" smtClean="0">
              <a:solidFill>
                <a:srgbClr val="006600"/>
              </a:solidFill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dirty="0" smtClean="0">
                <a:solidFill>
                  <a:schemeClr val="tx2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          Class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dirty="0" smtClean="0">
                <a:solidFill>
                  <a:schemeClr val="tx2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            Order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dirty="0" smtClean="0">
                <a:solidFill>
                  <a:schemeClr val="tx2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                 Family                                                                                           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dirty="0" smtClean="0">
                <a:solidFill>
                  <a:schemeClr val="tx2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                      Genus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dirty="0" smtClean="0">
                <a:solidFill>
                  <a:schemeClr val="tx2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  	                  Species </a:t>
            </a:r>
          </a:p>
        </p:txBody>
      </p:sp>
      <p:sp>
        <p:nvSpPr>
          <p:cNvPr id="137220" name="Text Box 4"/>
          <p:cNvSpPr txBox="1">
            <a:spLocks noChangeArrowheads="1"/>
          </p:cNvSpPr>
          <p:nvPr/>
        </p:nvSpPr>
        <p:spPr bwMode="auto">
          <a:xfrm>
            <a:off x="2590800" y="120018"/>
            <a:ext cx="297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+mn-ea"/>
              </a:rPr>
              <a:t>Most BROAD</a:t>
            </a:r>
          </a:p>
        </p:txBody>
      </p:sp>
      <p:sp>
        <p:nvSpPr>
          <p:cNvPr id="137222" name="Line 6"/>
          <p:cNvSpPr>
            <a:spLocks noChangeShapeType="1"/>
          </p:cNvSpPr>
          <p:nvPr/>
        </p:nvSpPr>
        <p:spPr bwMode="auto">
          <a:xfrm flipH="1">
            <a:off x="1691680" y="315345"/>
            <a:ext cx="685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23" name="Line 7"/>
          <p:cNvSpPr>
            <a:spLocks noChangeShapeType="1"/>
          </p:cNvSpPr>
          <p:nvPr/>
        </p:nvSpPr>
        <p:spPr bwMode="auto">
          <a:xfrm flipH="1" flipV="1">
            <a:off x="4572000" y="4257092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24" name="Text Box 8"/>
          <p:cNvSpPr txBox="1">
            <a:spLocks noChangeArrowheads="1"/>
          </p:cNvSpPr>
          <p:nvPr/>
        </p:nvSpPr>
        <p:spPr bwMode="auto">
          <a:xfrm>
            <a:off x="3581400" y="4834229"/>
            <a:ext cx="1981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 dirty="0">
                <a:latin typeface="Comic Sans MS" panose="030F0702030302020204" pitchFamily="66" charset="0"/>
              </a:rPr>
              <a:t>Most Specific</a:t>
            </a:r>
          </a:p>
        </p:txBody>
      </p:sp>
      <p:sp>
        <p:nvSpPr>
          <p:cNvPr id="2" name="Rectangle 1"/>
          <p:cNvSpPr/>
          <p:nvPr/>
        </p:nvSpPr>
        <p:spPr>
          <a:xfrm>
            <a:off x="23123" y="5279639"/>
            <a:ext cx="62641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* Create your mnemonic for remembering the hierarchy of taxonomic groups. </a:t>
            </a:r>
            <a:endParaRPr lang="en-US" sz="28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137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137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1000"/>
                                        <p:tgtEl>
                                          <p:spTgt spid="137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1000"/>
                                        <p:tgtEl>
                                          <p:spTgt spid="137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1000"/>
                                        <p:tgtEl>
                                          <p:spTgt spid="137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7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7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137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137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9" grpId="0" build="p"/>
      <p:bldP spid="137220" grpId="0"/>
      <p:bldP spid="137222" grpId="0" animBg="1"/>
      <p:bldP spid="137223" grpId="0" animBg="1"/>
      <p:bldP spid="137224" grpId="0"/>
    </p:bldLst>
  </p:timing>
</p:sld>
</file>

<file path=ppt/theme/theme1.xml><?xml version="1.0" encoding="utf-8"?>
<a:theme xmlns:a="http://schemas.openxmlformats.org/drawingml/2006/main" name="Blank Presentation">
  <a:themeElements>
    <a:clrScheme name="">
      <a:dk1>
        <a:srgbClr val="0054D0"/>
      </a:dk1>
      <a:lt1>
        <a:srgbClr val="FFFFFF"/>
      </a:lt1>
      <a:dk2>
        <a:srgbClr val="0054D0"/>
      </a:dk2>
      <a:lt2>
        <a:srgbClr val="808080"/>
      </a:lt2>
      <a:accent1>
        <a:srgbClr val="FFFF66"/>
      </a:accent1>
      <a:accent2>
        <a:srgbClr val="D24041"/>
      </a:accent2>
      <a:accent3>
        <a:srgbClr val="FFFFFF"/>
      </a:accent3>
      <a:accent4>
        <a:srgbClr val="0046B1"/>
      </a:accent4>
      <a:accent5>
        <a:srgbClr val="FFFFB8"/>
      </a:accent5>
      <a:accent6>
        <a:srgbClr val="BE393A"/>
      </a:accent6>
      <a:hlink>
        <a:srgbClr val="5A89E3"/>
      </a:hlink>
      <a:folHlink>
        <a:srgbClr val="53B155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CE600"/>
        </a:accent1>
        <a:accent2>
          <a:srgbClr val="5A89E3"/>
        </a:accent2>
        <a:accent3>
          <a:srgbClr val="FFFFFF"/>
        </a:accent3>
        <a:accent4>
          <a:srgbClr val="000000"/>
        </a:accent4>
        <a:accent5>
          <a:srgbClr val="FDF0AA"/>
        </a:accent5>
        <a:accent6>
          <a:srgbClr val="517CCE"/>
        </a:accent6>
        <a:hlink>
          <a:srgbClr val="469947"/>
        </a:hlink>
        <a:folHlink>
          <a:srgbClr val="D2404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4">
        <a:dk1>
          <a:srgbClr val="000000"/>
        </a:dk1>
        <a:lt1>
          <a:srgbClr val="FFFFFF"/>
        </a:lt1>
        <a:dk2>
          <a:srgbClr val="0054D0"/>
        </a:dk2>
        <a:lt2>
          <a:srgbClr val="808080"/>
        </a:lt2>
        <a:accent1>
          <a:srgbClr val="FCE600"/>
        </a:accent1>
        <a:accent2>
          <a:srgbClr val="5A89E3"/>
        </a:accent2>
        <a:accent3>
          <a:srgbClr val="FFFFFF"/>
        </a:accent3>
        <a:accent4>
          <a:srgbClr val="000000"/>
        </a:accent4>
        <a:accent5>
          <a:srgbClr val="FDF0AA"/>
        </a:accent5>
        <a:accent6>
          <a:srgbClr val="517CCE"/>
        </a:accent6>
        <a:hlink>
          <a:srgbClr val="469947"/>
        </a:hlink>
        <a:folHlink>
          <a:srgbClr val="D2404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5">
        <a:dk1>
          <a:srgbClr val="0054D0"/>
        </a:dk1>
        <a:lt1>
          <a:srgbClr val="FFFFFF"/>
        </a:lt1>
        <a:dk2>
          <a:srgbClr val="0054D0"/>
        </a:dk2>
        <a:lt2>
          <a:srgbClr val="808080"/>
        </a:lt2>
        <a:accent1>
          <a:srgbClr val="FCE600"/>
        </a:accent1>
        <a:accent2>
          <a:srgbClr val="5A89E3"/>
        </a:accent2>
        <a:accent3>
          <a:srgbClr val="FFFFFF"/>
        </a:accent3>
        <a:accent4>
          <a:srgbClr val="0046B1"/>
        </a:accent4>
        <a:accent5>
          <a:srgbClr val="FDF0AA"/>
        </a:accent5>
        <a:accent6>
          <a:srgbClr val="517CCE"/>
        </a:accent6>
        <a:hlink>
          <a:srgbClr val="469947"/>
        </a:hlink>
        <a:folHlink>
          <a:srgbClr val="D2404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6">
        <a:dk1>
          <a:srgbClr val="0054D0"/>
        </a:dk1>
        <a:lt1>
          <a:srgbClr val="FFFFFF"/>
        </a:lt1>
        <a:dk2>
          <a:srgbClr val="0054D0"/>
        </a:dk2>
        <a:lt2>
          <a:srgbClr val="808080"/>
        </a:lt2>
        <a:accent1>
          <a:srgbClr val="D24040"/>
        </a:accent1>
        <a:accent2>
          <a:srgbClr val="5A89E3"/>
        </a:accent2>
        <a:accent3>
          <a:srgbClr val="FFFFFF"/>
        </a:accent3>
        <a:accent4>
          <a:srgbClr val="0046B1"/>
        </a:accent4>
        <a:accent5>
          <a:srgbClr val="E5AFAF"/>
        </a:accent5>
        <a:accent6>
          <a:srgbClr val="517CCE"/>
        </a:accent6>
        <a:hlink>
          <a:srgbClr val="469947"/>
        </a:hlink>
        <a:folHlink>
          <a:srgbClr val="D2404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2298</TotalTime>
  <Words>287</Words>
  <Application>Microsoft Office PowerPoint</Application>
  <PresentationFormat>On-screen Show (4:3)</PresentationFormat>
  <Paragraphs>75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ＭＳ Ｐゴシック</vt:lpstr>
      <vt:lpstr>Arial</vt:lpstr>
      <vt:lpstr>Comic Sans MS</vt:lpstr>
      <vt:lpstr>Handwriting - Dakota</vt:lpstr>
      <vt:lpstr>Times New Roman</vt:lpstr>
      <vt:lpstr>Wingdings</vt:lpstr>
      <vt:lpstr>Blank Presentation</vt:lpstr>
      <vt:lpstr>What is Classification?</vt:lpstr>
      <vt:lpstr>What is Classification?</vt:lpstr>
      <vt:lpstr>Benefits of Classifying</vt:lpstr>
      <vt:lpstr>Early Taxonomists</vt:lpstr>
      <vt:lpstr>Carolus Linnaeus </vt:lpstr>
      <vt:lpstr>Basis for Modern Taxonomy</vt:lpstr>
      <vt:lpstr>2. Binomial Nomenclature</vt:lpstr>
      <vt:lpstr>2. Binomial Nomenclature</vt:lpstr>
      <vt:lpstr>Hierarchy of Taxonomic Groups </vt:lpstr>
      <vt:lpstr>PowerPoint Presentation</vt:lpstr>
    </vt:vector>
  </TitlesOfParts>
  <Company>Presentation Magazine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Kids Building Bricks</dc:title>
  <dc:creator>Presentation Magazine</dc:creator>
  <cp:lastModifiedBy>Pasciak, Lauren A.</cp:lastModifiedBy>
  <cp:revision>69</cp:revision>
  <dcterms:created xsi:type="dcterms:W3CDTF">2011-12-01T23:32:53Z</dcterms:created>
  <dcterms:modified xsi:type="dcterms:W3CDTF">2017-09-06T19:43:57Z</dcterms:modified>
</cp:coreProperties>
</file>