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66867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63908" y="6463935"/>
            <a:ext cx="273656" cy="26425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hyperlink" Target="http://channel.nationalgeographic.com/videos/transgenic-animal-creations/" TargetMode="External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urrent.com/news/92713599_gm-corn-polluting-rivers-across-the-united-states.htm" TargetMode="External"/><Relationship Id="rId3" Type="http://schemas.openxmlformats.org/officeDocument/2006/relationships/hyperlink" Target="http://news.bbc.co.uk/2/hi/south_asia/8696203.s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.google.com/videoplay?docid=24618763981435829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uzzle.com/articles/pros-and-cons-of-cloning.html" TargetMode="External"/><Relationship Id="rId3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jf72mjy0B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I1j2YR6Oo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http://www.engineersgarage.com/sites/default/files/imagecache/Original/wysiwyg_imageupload/4214/Biotechnology1_1.gif" descr="http://www.engineersgarage.com/sites/default/files/imagecache/Original/wysiwyg_imageupload/4214/Biotechnology1_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914400"/>
            <a:ext cx="8500399" cy="5334000"/>
          </a:xfrm>
          <a:prstGeom prst="rect">
            <a:avLst/>
          </a:prstGeom>
          <a:ln w="228600" cap="sq"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enetic Engineering Continu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Genetic Engineering Continued</a:t>
            </a:r>
          </a:p>
        </p:txBody>
      </p:sp>
      <p:sp>
        <p:nvSpPr>
          <p:cNvPr id="156" name="Plasmid:  a small circular of bacterial DNA…"/>
          <p:cNvSpPr txBox="1">
            <a:spLocks noGrp="1"/>
          </p:cNvSpPr>
          <p:nvPr>
            <p:ph type="body" sz="half" idx="1"/>
          </p:nvPr>
        </p:nvSpPr>
        <p:spPr>
          <a:xfrm>
            <a:off x="228600" y="1524000"/>
            <a:ext cx="4724400" cy="5165725"/>
          </a:xfrm>
          <a:prstGeom prst="rect">
            <a:avLst/>
          </a:prstGeom>
        </p:spPr>
        <p:txBody>
          <a:bodyPr/>
          <a:lstStyle/>
          <a:p>
            <a:r>
              <a:t>Plasmid:  a small circular of bacterial DNA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r>
              <a:t>Acts as a vector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r>
              <a:t>Foreign DNA can be inserted into a plasmid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r>
              <a:t>Recombinant plasmid is put back into bacteria &amp; every time the bacteria divides, the plasmid is replicated, along with the foreign DNA</a:t>
            </a:r>
          </a:p>
        </p:txBody>
      </p:sp>
      <p:pic>
        <p:nvPicPr>
          <p:cNvPr id="157" name="inserting" descr="inserti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1600200"/>
            <a:ext cx="3792538" cy="4856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enetic_eng.gif" descr="genetic_eng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4464" y="152400"/>
            <a:ext cx="5102748" cy="640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teps in Genetic Engineering"/>
          <p:cNvSpPr txBox="1">
            <a:spLocks noGrp="1"/>
          </p:cNvSpPr>
          <p:nvPr>
            <p:ph type="title"/>
          </p:nvPr>
        </p:nvSpPr>
        <p:spPr>
          <a:xfrm>
            <a:off x="0" y="2590800"/>
            <a:ext cx="4035425" cy="1828800"/>
          </a:xfrm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r>
              <a:t>Steps in Genetic Engineering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hicken – Feathers = Dinosaur!"/>
          <p:cNvSpPr txBox="1">
            <a:spLocks noGrp="1"/>
          </p:cNvSpPr>
          <p:nvPr>
            <p:ph type="title"/>
          </p:nvPr>
        </p:nvSpPr>
        <p:spPr>
          <a:xfrm>
            <a:off x="533400" y="3962400"/>
            <a:ext cx="4495800" cy="1143000"/>
          </a:xfrm>
          <a:prstGeom prst="rect">
            <a:avLst/>
          </a:prstGeom>
        </p:spPr>
        <p:txBody>
          <a:bodyPr/>
          <a:lstStyle>
            <a:lvl1pPr defTabSz="832104">
              <a:defRPr sz="3549"/>
            </a:lvl1pPr>
          </a:lstStyle>
          <a:p>
            <a:r>
              <a:t>Chicken – Feathers = Dinosaur!</a:t>
            </a:r>
          </a:p>
        </p:txBody>
      </p:sp>
      <p:sp>
        <p:nvSpPr>
          <p:cNvPr id="163" name="FF"/>
          <p:cNvSpPr txBox="1">
            <a:spLocks noGrp="1"/>
          </p:cNvSpPr>
          <p:nvPr>
            <p:ph type="body" sz="half" idx="1"/>
          </p:nvPr>
        </p:nvSpPr>
        <p:spPr>
          <a:xfrm>
            <a:off x="1905000" y="1600200"/>
            <a:ext cx="6781800" cy="3505201"/>
          </a:xfrm>
          <a:prstGeom prst="rect">
            <a:avLst/>
          </a:prstGeom>
        </p:spPr>
        <p:txBody>
          <a:bodyPr/>
          <a:lstStyle/>
          <a:p>
            <a:r>
              <a:t>FF</a:t>
            </a:r>
          </a:p>
        </p:txBody>
      </p:sp>
      <p:pic>
        <p:nvPicPr>
          <p:cNvPr id="164" name="http://freefromharm.org/wp-content/uploads/2013/06/featherless_chickens3.jpg" descr="http://freefromharm.org/wp-content/uploads/2013/06/featherless_chickens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3709313"/>
            <a:ext cx="3781425" cy="2948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http://4.bp.blogspot.com/-txwe9TC2e3U/UEr5UtgxEYI/AAAAAAAACmE/IS3PXU1VBwg/s1600/tim-flach-more-than-human-animal-portraits-featherless-chicken-breed.jpg" descr="http://4.bp.blogspot.com/-txwe9TC2e3U/UEr5UtgxEYI/AAAAAAAACmE/IS3PXU1VBwg/s1600/tim-flach-more-than-human-animal-portraits-featherless-chicken-bre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152400"/>
            <a:ext cx="6991350" cy="3495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http://cf.juggle-images.com/matte/white/280x280/c-chick-fil-a-logo-primary.jpg" descr="http://cf.juggle-images.com/matte/white/280x280/c-chick-fil-a-logo-primary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914400"/>
            <a:ext cx="1295400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http://img1.wikia.nocookie.net/__cb20130511041847/logopedia/images/6/68/Chick-fil-A_logo_2012.png" descr="http://img1.wikia.nocookie.net/__cb20130511041847/logopedia/images/6/68/Chick-fil-A_logo_2012.png">
            <a:hlinkClick r:id="rId5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600" y="4572000"/>
            <a:ext cx="4724400" cy="2124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dvantages of working with microbes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defTabSz="868680">
              <a:defRPr sz="3800"/>
            </a:lvl1pPr>
          </a:lstStyle>
          <a:p>
            <a:r>
              <a:t>Advantages of working with microbes</a:t>
            </a:r>
          </a:p>
        </p:txBody>
      </p:sp>
      <p:sp>
        <p:nvSpPr>
          <p:cNvPr id="170" name="They grow fast (even single-celled eukaryotes like yeast)…"/>
          <p:cNvSpPr txBox="1">
            <a:spLocks noGrp="1"/>
          </p:cNvSpPr>
          <p:nvPr>
            <p:ph type="body" idx="1"/>
          </p:nvPr>
        </p:nvSpPr>
        <p:spPr>
          <a:xfrm>
            <a:off x="914400" y="134143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They grow fast (even single-celled eukaryotes like yeast)</a:t>
            </a:r>
          </a:p>
          <a:p>
            <a:r>
              <a:t>They don’t take up much space</a:t>
            </a:r>
          </a:p>
          <a:p>
            <a:r>
              <a:t>They can be an economical source of genetically-engineered material</a:t>
            </a:r>
          </a:p>
          <a:p>
            <a:r>
              <a:t>They have the same DNA as all living organisms</a:t>
            </a:r>
          </a:p>
        </p:txBody>
      </p:sp>
      <p:pic>
        <p:nvPicPr>
          <p:cNvPr id="171" name="http://www.quia.com/files/quia/users/lmcgee/mitosis/binary-fission.gif" descr="http://www.quia.com/files/quia/users/lmcgee/mitosis/binary-fission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4724400"/>
            <a:ext cx="4191000" cy="199952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ransgenic organisms"/>
          <p:cNvSpPr txBox="1">
            <a:spLocks noGrp="1"/>
          </p:cNvSpPr>
          <p:nvPr>
            <p:ph type="title"/>
          </p:nvPr>
        </p:nvSpPr>
        <p:spPr>
          <a:xfrm>
            <a:off x="609600" y="76199"/>
            <a:ext cx="7918450" cy="788990"/>
          </a:xfrm>
          <a:prstGeom prst="rect">
            <a:avLst/>
          </a:prstGeom>
        </p:spPr>
        <p:txBody>
          <a:bodyPr/>
          <a:lstStyle/>
          <a:p>
            <a:r>
              <a:t>Transgenic organisms</a:t>
            </a:r>
          </a:p>
        </p:txBody>
      </p:sp>
      <p:sp>
        <p:nvSpPr>
          <p:cNvPr id="174" name="A.  What are transgenics?…"/>
          <p:cNvSpPr txBox="1">
            <a:spLocks noGrp="1"/>
          </p:cNvSpPr>
          <p:nvPr>
            <p:ph type="body" idx="1"/>
          </p:nvPr>
        </p:nvSpPr>
        <p:spPr>
          <a:xfrm>
            <a:off x="228600" y="849312"/>
            <a:ext cx="8540750" cy="5006976"/>
          </a:xfrm>
          <a:prstGeom prst="rect">
            <a:avLst/>
          </a:prstGeom>
        </p:spPr>
        <p:txBody>
          <a:bodyPr/>
          <a:lstStyle/>
          <a:p>
            <a:pPr marL="285750" lvl="1" indent="171450">
              <a:spcBef>
                <a:spcPts val="500"/>
              </a:spcBef>
              <a:buSzTx/>
              <a:buNone/>
              <a:defRPr sz="2400"/>
            </a:pPr>
            <a:r>
              <a:t>A.  What are transgenics?  </a:t>
            </a:r>
            <a:endParaRPr sz="2800"/>
          </a:p>
          <a:p>
            <a:pPr marL="1143000" lvl="2" indent="-228600">
              <a:spcBef>
                <a:spcPts val="500"/>
              </a:spcBef>
              <a:defRPr sz="2400"/>
            </a:pPr>
            <a:r>
              <a:t>Any organism that contains foreign DNA.</a:t>
            </a:r>
          </a:p>
          <a:p>
            <a:pPr marL="1143000" lvl="2" indent="-228600">
              <a:spcBef>
                <a:spcPts val="500"/>
              </a:spcBef>
              <a:defRPr sz="2400"/>
            </a:pPr>
            <a:r>
              <a:t>Ex.  Tobacco plants that glow, bacteria that grow insulin, livestock that have extra growth hormones &amp; grow leaner/faster, plants that produce a natural pesticide</a:t>
            </a:r>
          </a:p>
        </p:txBody>
      </p:sp>
      <p:pic>
        <p:nvPicPr>
          <p:cNvPr id="175" name="terbaccyglo.jpg" descr="terbaccygl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3124200"/>
            <a:ext cx="2293409" cy="344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GMcrop.gif" descr="GMcro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3276600"/>
            <a:ext cx="4038600" cy="3152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ransgenic Organis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Transgenic Organisms</a:t>
            </a:r>
          </a:p>
        </p:txBody>
      </p:sp>
      <p:sp>
        <p:nvSpPr>
          <p:cNvPr id="179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0" name="http://gloomwire.com/sites/default/image_uploads/29.jpg" descr="http://gloomwire.com/sites/default/image_uploads/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371600"/>
            <a:ext cx="4286250" cy="3219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http://www.transtechsociety.org/images/tgrabbits.jpg" descr="http://www.transtechsociety.org/images/tgrabbit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371600"/>
            <a:ext cx="4048125" cy="2305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http://i1.ytimg.com/vi/zZwiL2gmByw/hqdefault.jpg" descr="http://i1.ytimg.com/vi/zZwiL2gmByw/hqdefaul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8850" y="4267200"/>
            <a:ext cx="28194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http://s3.reutersmedia.net/resources/r/?m=02&amp;d=20130725&amp;t=2&amp;i=754127720&amp;w=&amp;fh=&amp;fw=&amp;ll=600&amp;pl=390&amp;r=2013-07-25T145026Z_02_GM1E97I1E7Q01_RTRRPP_0_TAIWAN" descr="http://s3.reutersmedia.net/resources/r/?m=02&amp;d=20130725&amp;t=2&amp;i=754127720&amp;w=&amp;fh=&amp;fw=&amp;ll=600&amp;pl=390&amp;r=2013-07-25T145026Z_02_GM1E97I1E7Q01_RTRRPP_0_TAIWA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7000" y="3416300"/>
            <a:ext cx="3505200" cy="234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http://embryology.med.unsw.edu.au/embryology/images/d/de/Transgenic_rabbit.jpg" descr="http://embryology.med.unsw.edu.au/embryology/images/d/de/Transgenic_rabbi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112" y="4427537"/>
            <a:ext cx="3062288" cy="206851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ransgenic organisms continued…"/>
          <p:cNvSpPr txBox="1">
            <a:spLocks noGrp="1"/>
          </p:cNvSpPr>
          <p:nvPr>
            <p:ph type="title"/>
          </p:nvPr>
        </p:nvSpPr>
        <p:spPr>
          <a:xfrm>
            <a:off x="304800" y="304799"/>
            <a:ext cx="8531225" cy="788990"/>
          </a:xfrm>
          <a:prstGeom prst="rect">
            <a:avLst/>
          </a:prstGeom>
        </p:spPr>
        <p:txBody>
          <a:bodyPr/>
          <a:lstStyle/>
          <a:p>
            <a:r>
              <a:t>Transgenic organisms continued…</a:t>
            </a:r>
          </a:p>
        </p:txBody>
      </p:sp>
      <p:sp>
        <p:nvSpPr>
          <p:cNvPr id="187" name="Are the opportunities associated with transgenics safe?"/>
          <p:cNvSpPr txBox="1">
            <a:spLocks noGrp="1"/>
          </p:cNvSpPr>
          <p:nvPr>
            <p:ph type="body" idx="1"/>
          </p:nvPr>
        </p:nvSpPr>
        <p:spPr>
          <a:xfrm>
            <a:off x="609599" y="1143000"/>
            <a:ext cx="7167565" cy="4081463"/>
          </a:xfrm>
          <a:prstGeom prst="rect">
            <a:avLst/>
          </a:prstGeom>
        </p:spPr>
        <p:txBody>
          <a:bodyPr/>
          <a:lstStyle/>
          <a:p>
            <a:pPr marL="273050" lvl="2" indent="-273050">
              <a:spcBef>
                <a:spcPts val="500"/>
              </a:spcBef>
              <a:buClr>
                <a:srgbClr val="1F497D"/>
              </a:buClr>
              <a:buSzPct val="73000"/>
              <a:defRPr sz="2400"/>
            </a:pPr>
            <a:r>
              <a:t>Are the opportunities associated with transgenics safe?</a:t>
            </a:r>
          </a:p>
        </p:txBody>
      </p:sp>
      <p:pic>
        <p:nvPicPr>
          <p:cNvPr id="188" name="2009_h7.jpg" descr="2009_h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1905000"/>
            <a:ext cx="5816600" cy="4643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enetically modified foods"/>
          <p:cNvSpPr txBox="1">
            <a:spLocks noGrp="1"/>
          </p:cNvSpPr>
          <p:nvPr>
            <p:ph type="title"/>
          </p:nvPr>
        </p:nvSpPr>
        <p:spPr>
          <a:xfrm>
            <a:off x="-228600" y="125412"/>
            <a:ext cx="7918450" cy="788988"/>
          </a:xfrm>
          <a:prstGeom prst="rect">
            <a:avLst/>
          </a:prstGeom>
        </p:spPr>
        <p:txBody>
          <a:bodyPr/>
          <a:lstStyle/>
          <a:p>
            <a:r>
              <a:t>Genetically modified foods</a:t>
            </a:r>
          </a:p>
        </p:txBody>
      </p:sp>
      <p:sp>
        <p:nvSpPr>
          <p:cNvPr id="191" name="A.  Any food consumed that has been genetically altered, usually has recombinant DNA…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6019800" cy="4830763"/>
          </a:xfrm>
          <a:prstGeom prst="rect">
            <a:avLst/>
          </a:prstGeom>
        </p:spPr>
        <p:txBody>
          <a:bodyPr/>
          <a:lstStyle/>
          <a:p>
            <a:pPr marL="285750" lvl="1" indent="171450">
              <a:spcBef>
                <a:spcPts val="600"/>
              </a:spcBef>
              <a:buSzTx/>
              <a:buNone/>
              <a:defRPr sz="2600"/>
            </a:pPr>
            <a:r>
              <a:t>A.  Any food consumed that has been genetically altered, usually has recombinant DNA</a:t>
            </a:r>
            <a:endParaRPr sz="2800"/>
          </a:p>
          <a:p>
            <a:pPr>
              <a:defRPr sz="2600"/>
            </a:pPr>
            <a:endParaRPr sz="2800"/>
          </a:p>
          <a:p>
            <a:pPr marL="285750" lvl="1" indent="171450">
              <a:spcBef>
                <a:spcPts val="600"/>
              </a:spcBef>
              <a:buSzTx/>
              <a:buNone/>
              <a:defRPr sz="2600"/>
            </a:pPr>
            <a:r>
              <a:t>B.  Also called “Frankenfood”</a:t>
            </a:r>
            <a:endParaRPr sz="2800"/>
          </a:p>
          <a:p>
            <a:pPr>
              <a:defRPr sz="2600"/>
            </a:pPr>
            <a:endParaRPr sz="2800"/>
          </a:p>
          <a:p>
            <a:pPr marL="285750" lvl="1" indent="171450">
              <a:spcBef>
                <a:spcPts val="600"/>
              </a:spcBef>
              <a:buSzTx/>
              <a:buNone/>
              <a:defRPr sz="2600"/>
            </a:pPr>
            <a:r>
              <a:t>C.  By 2000, approximately 52% of soybeans and 25% of corn grown in the US was transgenic or genetically modified (Prentice Hall Biology, 2005, p. 332).</a:t>
            </a:r>
          </a:p>
        </p:txBody>
      </p:sp>
      <p:pic>
        <p:nvPicPr>
          <p:cNvPr id="192" name="image27.png" descr="imag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942975"/>
            <a:ext cx="2597150" cy="233362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93" name="http://www.greenphillyblog.com/wp-content/uploads/2013/06/GMO_s_300_300_100.jpg" descr="http://www.greenphillyblog.com/wp-content/uploads/2013/06/GMO_s_300_300_1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900" y="3505200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http://vivienveil.files.wordpress.com/2012/10/gm-food-moratorium1.jpg" descr="http://vivienveil.files.wordpress.com/2012/10/gm-food-moratorium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0"/>
            <a:ext cx="5572817" cy="68580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http://www.vegsource.com/2013/10/11/GMO.jpg" descr="http://www.vegsource.com/2013/10/11/GM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8600" y="76200"/>
            <a:ext cx="9542464" cy="693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is the relationship between…"/>
          <p:cNvSpPr txBox="1">
            <a:spLocks noGrp="1"/>
          </p:cNvSpPr>
          <p:nvPr>
            <p:ph type="title"/>
          </p:nvPr>
        </p:nvSpPr>
        <p:spPr>
          <a:xfrm>
            <a:off x="-65485" y="111174"/>
            <a:ext cx="9144001" cy="1909714"/>
          </a:xfrm>
          <a:prstGeom prst="rect">
            <a:avLst/>
          </a:prstGeom>
        </p:spPr>
        <p:txBody>
          <a:bodyPr/>
          <a:lstStyle/>
          <a:p>
            <a:pPr>
              <a:defRPr sz="4300" b="1"/>
            </a:pPr>
            <a:r>
              <a:t>What is the relationship between </a:t>
            </a:r>
          </a:p>
          <a:p>
            <a:pPr>
              <a:defRPr sz="4300" b="1"/>
            </a:pPr>
            <a:r>
              <a:t>science and technology? </a:t>
            </a:r>
          </a:p>
        </p:txBody>
      </p:sp>
      <p:sp>
        <p:nvSpPr>
          <p:cNvPr id="124" name="Science…"/>
          <p:cNvSpPr txBox="1">
            <a:spLocks noGrp="1"/>
          </p:cNvSpPr>
          <p:nvPr>
            <p:ph type="body" sz="half" idx="1"/>
          </p:nvPr>
        </p:nvSpPr>
        <p:spPr>
          <a:xfrm>
            <a:off x="457200" y="2103438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 b="1" u="sng">
                <a:solidFill>
                  <a:srgbClr val="FFFF00"/>
                </a:solidFill>
              </a:defRPr>
            </a:pPr>
            <a:r>
              <a:t>Science</a:t>
            </a:r>
          </a:p>
          <a:p>
            <a:pPr marL="742950" lvl="1" indent="-285750">
              <a:spcBef>
                <a:spcPts val="400"/>
              </a:spcBef>
              <a:buClr>
                <a:srgbClr val="F5F4ED"/>
              </a:buClr>
              <a:defRPr sz="2000" b="1">
                <a:solidFill>
                  <a:srgbClr val="FFFF00"/>
                </a:solidFill>
              </a:defRPr>
            </a:pPr>
            <a:r>
              <a:t>Search for knowledge about ourselves and the physical world</a:t>
            </a:r>
            <a:endParaRPr sz="2400"/>
          </a:p>
          <a:p>
            <a:pPr marL="742950" lvl="1" indent="-285750">
              <a:spcBef>
                <a:spcPts val="400"/>
              </a:spcBef>
              <a:buClr>
                <a:srgbClr val="F5F4ED"/>
              </a:buClr>
              <a:defRPr sz="2000" b="1">
                <a:solidFill>
                  <a:srgbClr val="FFFF00"/>
                </a:solidFill>
              </a:defRPr>
            </a:pPr>
            <a:r>
              <a:t>Process: scientific method; looking for patterns in the physical world; evaluated by how well facts support conclusions; limited by ability to collect evidence</a:t>
            </a:r>
            <a:endParaRPr sz="2400"/>
          </a:p>
          <a:p>
            <a:pPr marL="742950" lvl="1" indent="-285750">
              <a:spcBef>
                <a:spcPts val="400"/>
              </a:spcBef>
              <a:buClr>
                <a:srgbClr val="F5F4ED"/>
              </a:buClr>
              <a:defRPr sz="2000" b="1">
                <a:solidFill>
                  <a:srgbClr val="FFFF00"/>
                </a:solidFill>
              </a:defRPr>
            </a:pPr>
            <a:r>
              <a:t>Discoveries give rise to technological advances</a:t>
            </a:r>
          </a:p>
        </p:txBody>
      </p:sp>
      <p:sp>
        <p:nvSpPr>
          <p:cNvPr id="125" name="Technology…"/>
          <p:cNvSpPr txBox="1"/>
          <p:nvPr/>
        </p:nvSpPr>
        <p:spPr>
          <a:xfrm>
            <a:off x="4572000" y="2103438"/>
            <a:ext cx="4038600" cy="413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 b="1" u="sng">
                <a:solidFill>
                  <a:srgbClr val="FF0000"/>
                </a:solidFill>
              </a:defRPr>
            </a:pPr>
            <a:r>
              <a:t>Technology</a:t>
            </a:r>
            <a:endParaRPr sz="2800"/>
          </a:p>
          <a:p>
            <a:pPr marL="742950" lvl="1" indent="-285750">
              <a:spcBef>
                <a:spcPts val="400"/>
              </a:spcBef>
              <a:buSzPct val="100000"/>
              <a:buFont typeface="Arial"/>
              <a:buChar char="–"/>
              <a:defRPr sz="2000" b="1">
                <a:solidFill>
                  <a:srgbClr val="FF0000"/>
                </a:solidFill>
              </a:defRPr>
            </a:pPr>
            <a:r>
              <a:t>Practical application of knowledge; adapting ourselves to physical world</a:t>
            </a:r>
            <a:endParaRPr sz="2400"/>
          </a:p>
          <a:p>
            <a:pPr marL="742950" lvl="1" indent="-285750">
              <a:spcBef>
                <a:spcPts val="400"/>
              </a:spcBef>
              <a:buSzPct val="100000"/>
              <a:buFont typeface="Arial"/>
              <a:buChar char="–"/>
              <a:defRPr sz="2000" b="1">
                <a:solidFill>
                  <a:srgbClr val="FF0000"/>
                </a:solidFill>
              </a:defRPr>
            </a:pPr>
            <a:r>
              <a:t>Process: finding solutions to problems; try to control physical world; evaluate by how well it works; limited by costs and available technology</a:t>
            </a:r>
            <a:endParaRPr sz="2400"/>
          </a:p>
          <a:p>
            <a:pPr marL="742950" lvl="1" indent="-285750">
              <a:spcBef>
                <a:spcPts val="400"/>
              </a:spcBef>
              <a:buSzPct val="100000"/>
              <a:buFont typeface="Arial"/>
              <a:buChar char="–"/>
              <a:defRPr sz="2000" b="1">
                <a:solidFill>
                  <a:srgbClr val="FF0000"/>
                </a:solidFill>
              </a:defRPr>
            </a:pPr>
            <a:r>
              <a:t>Advances give rise to scientific discoveries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http://lymesymptoms.com/wp-content/uploads/2012/10/0801-14CornOutBreak.jpg" descr="http://lymesymptoms.com/wp-content/uploads/2012/10/0801-14CornOutBrea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266700"/>
            <a:ext cx="4572000" cy="34671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06" name="http://seedfreedom.in/wp-content/uploads/2012/06/what_is_gmo.png" descr="http://seedfreedom.in/wp-content/uploads/2012/06/what_is_gm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313" y="3995737"/>
            <a:ext cx="8421687" cy="2633663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entically modified foo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Gentically modified foods</a:t>
            </a:r>
          </a:p>
        </p:txBody>
      </p:sp>
      <p:sp>
        <p:nvSpPr>
          <p:cNvPr id="209" name="Are genetically modified foods dangerous or unsafe?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ts val="500"/>
              </a:spcBef>
              <a:defRPr sz="2400"/>
            </a:pPr>
            <a:r>
              <a:t>Are genetically modified foods dangerous or unsafe?</a:t>
            </a:r>
            <a:endParaRPr sz="2800"/>
          </a:p>
          <a:p>
            <a:pPr marL="742950" lvl="1" indent="-285750">
              <a:spcBef>
                <a:spcPts val="500"/>
              </a:spcBef>
              <a:defRPr sz="24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Genetically Modified Corn – News Report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Genetically Modified Crops – Will they feed the world?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212" name="Cutting DNA"/>
          <p:cNvSpPr txBox="1">
            <a:spLocks noGrp="1"/>
          </p:cNvSpPr>
          <p:nvPr>
            <p:ph type="title"/>
          </p:nvPr>
        </p:nvSpPr>
        <p:spPr>
          <a:xfrm>
            <a:off x="1028700" y="36094"/>
            <a:ext cx="6553200" cy="990601"/>
          </a:xfrm>
          <a:prstGeom prst="rect">
            <a:avLst/>
          </a:prstGeom>
        </p:spPr>
        <p:txBody>
          <a:bodyPr/>
          <a:lstStyle>
            <a:lvl1pPr>
              <a:defRPr b="1">
                <a:effectLst>
                  <a:outerShdw blurRad="38100" dist="38100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Cutting DNA</a:t>
            </a:r>
          </a:p>
        </p:txBody>
      </p:sp>
      <p:sp>
        <p:nvSpPr>
          <p:cNvPr id="213" name="Restriction enzymes cut DNA at specific sequences called palindromes…"/>
          <p:cNvSpPr txBox="1">
            <a:spLocks noGrp="1"/>
          </p:cNvSpPr>
          <p:nvPr>
            <p:ph type="body" idx="1"/>
          </p:nvPr>
        </p:nvSpPr>
        <p:spPr>
          <a:xfrm>
            <a:off x="0" y="1143000"/>
            <a:ext cx="8610600" cy="5334000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lnSpc>
                <a:spcPct val="90000"/>
              </a:lnSpc>
              <a:spcBef>
                <a:spcPts val="800"/>
              </a:spcBef>
              <a:defRPr sz="3492" b="1">
                <a:solidFill>
                  <a:srgbClr val="008000"/>
                </a:solidFill>
                <a:effectLst>
                  <a:outerShdw blurRad="36957" dist="36957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Restriction enzymes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cut DNA at specific sequences called palindromes</a:t>
            </a:r>
          </a:p>
          <a:p>
            <a:pPr marL="720661" lvl="1" indent="-277177" defTabSz="886968">
              <a:lnSpc>
                <a:spcPct val="90000"/>
              </a:lnSpc>
              <a:defRPr sz="3104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Palindromes read the same forwards &amp; backwards</a:t>
            </a:r>
            <a:endParaRPr sz="2716"/>
          </a:p>
          <a:p>
            <a:pPr marL="720661" lvl="1" indent="-277177" defTabSz="886968">
              <a:lnSpc>
                <a:spcPct val="90000"/>
              </a:lnSpc>
              <a:defRPr sz="3104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Example:  MOM &amp; RACECAR</a:t>
            </a:r>
            <a:endParaRPr sz="2716"/>
          </a:p>
          <a:p>
            <a:pPr marL="332613" indent="-332613" defTabSz="886968">
              <a:lnSpc>
                <a:spcPct val="90000"/>
              </a:lnSpc>
              <a:spcBef>
                <a:spcPts val="800"/>
              </a:spcBef>
              <a:defRPr sz="3492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Useful to divide DNA into </a:t>
            </a:r>
            <a:r>
              <a:rPr>
                <a:solidFill>
                  <a:srgbClr val="008000"/>
                </a:solidFill>
                <a:effectLst>
                  <a:outerShdw blurRad="36957" dist="36957" dir="2700000" rotWithShape="0">
                    <a:srgbClr val="000000"/>
                  </a:outerShdw>
                </a:effectLst>
              </a:rPr>
              <a:t>manageable fragments</a:t>
            </a:r>
          </a:p>
          <a:p>
            <a:pPr marL="332613" indent="-332613" defTabSz="886968">
              <a:lnSpc>
                <a:spcPct val="90000"/>
              </a:lnSpc>
              <a:spcBef>
                <a:spcPts val="800"/>
              </a:spcBef>
              <a:defRPr sz="3492" b="1">
                <a:effectLst>
                  <a:outerShdw blurRad="36957" dist="36957" dir="2700000" rotWithShape="0">
                    <a:srgbClr val="FFFFFF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Used in many aspects of DNA technology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build="p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16" name="Restriction Enzymes &amp; Cutting DN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3822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Restriction Enzymes &amp; Cutting DNA</a:t>
            </a:r>
          </a:p>
        </p:txBody>
      </p:sp>
      <p:pic>
        <p:nvPicPr>
          <p:cNvPr id="217" name="image33.png" descr="image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2976029"/>
            <a:ext cx="6010275" cy="338296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DNA is cut at:  GAATTC…"/>
          <p:cNvSpPr txBox="1"/>
          <p:nvPr/>
        </p:nvSpPr>
        <p:spPr>
          <a:xfrm>
            <a:off x="441325" y="1930400"/>
            <a:ext cx="5193864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DNA is cut at:  GAATTC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100000"/>
              <a:buChar char="•"/>
              <a:defRPr sz="32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Cut b/w 1</a:t>
            </a:r>
            <a:r>
              <a:rPr baseline="30000"/>
              <a:t>st</a:t>
            </a:r>
            <a:r>
              <a:t> G and 1</a:t>
            </a:r>
            <a:r>
              <a:rPr baseline="30000"/>
              <a:t>st</a:t>
            </a:r>
            <a:r>
              <a:t> A</a:t>
            </a:r>
          </a:p>
        </p:txBody>
      </p:sp>
      <p:sp>
        <p:nvSpPr>
          <p:cNvPr id="219" name="***Creates sticky ends"/>
          <p:cNvSpPr txBox="1"/>
          <p:nvPr/>
        </p:nvSpPr>
        <p:spPr>
          <a:xfrm>
            <a:off x="5715000" y="6311632"/>
            <a:ext cx="311954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***Creates sticky ends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222" name="Restriction Enzymes &amp; Cutting DNA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1143000"/>
          </a:xfrm>
          <a:prstGeom prst="rect">
            <a:avLst/>
          </a:prstGeom>
        </p:spPr>
        <p:txBody>
          <a:bodyPr/>
          <a:lstStyle>
            <a:lvl1pPr defTabSz="868680">
              <a:defRPr sz="304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Restriction Enzymes &amp; Cutting DNA</a:t>
            </a:r>
          </a:p>
        </p:txBody>
      </p:sp>
      <p:sp>
        <p:nvSpPr>
          <p:cNvPr id="223" name="If the cut goes straight through the DNA  creates blunt ends…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6553200" cy="495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If the cut goes straight through the DNA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creates blunt ends</a:t>
            </a:r>
          </a:p>
          <a:p>
            <a:pPr>
              <a:spcBef>
                <a:spcPts val="500"/>
              </a:spcBef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If the cut is staggered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 </a:t>
            </a:r>
            <a:r>
              <a:t>creates sticky ends</a:t>
            </a:r>
          </a:p>
        </p:txBody>
      </p:sp>
      <p:pic>
        <p:nvPicPr>
          <p:cNvPr id="224" name="bluntends" descr="bluntend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3007094"/>
            <a:ext cx="4191000" cy="369914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olymerase Chain Reaction"/>
          <p:cNvSpPr txBox="1">
            <a:spLocks noGrp="1"/>
          </p:cNvSpPr>
          <p:nvPr>
            <p:ph type="title"/>
          </p:nvPr>
        </p:nvSpPr>
        <p:spPr>
          <a:xfrm>
            <a:off x="762000" y="734940"/>
            <a:ext cx="7772400" cy="11430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Polymerase Chain Reaction</a:t>
            </a:r>
          </a:p>
        </p:txBody>
      </p:sp>
      <p:sp>
        <p:nvSpPr>
          <p:cNvPr id="227" name="Can be used to make copies of selected segments of DNA for a                                          DNA fingerprint.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48006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Can be used to make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FFFF00"/>
                </a:solidFill>
              </a:rPr>
              <a:t>copies of selected segments of DNA for a                                          DNA fingerprint.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Requires: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a) A primer: </a:t>
            </a:r>
            <a:r>
              <a:rPr b="1">
                <a:solidFill>
                  <a:srgbClr val="FFFF00"/>
                </a:solidFill>
              </a:rPr>
              <a:t>artificially                                              made single-stranded                                          sequence of DNA.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b) When these ingredients (DNA and Primer) are </a:t>
            </a:r>
            <a:r>
              <a:rPr b="1">
                <a:solidFill>
                  <a:srgbClr val="FFFF00"/>
                </a:solidFill>
              </a:rPr>
              <a:t>combined and incubated, the selected regions of DNA quickly double.</a:t>
            </a:r>
          </a:p>
        </p:txBody>
      </p:sp>
      <p:pic>
        <p:nvPicPr>
          <p:cNvPr id="228" name="53_ov" descr="53_ov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2057400"/>
            <a:ext cx="3162300" cy="3581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PCR"/>
          <p:cNvSpPr txBox="1"/>
          <p:nvPr/>
        </p:nvSpPr>
        <p:spPr>
          <a:xfrm>
            <a:off x="3584942" y="0"/>
            <a:ext cx="2126516" cy="13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800" b="1">
                <a:ln w="9525">
                  <a:solidFill>
                    <a:srgbClr val="FFFFFF"/>
                  </a:solidFill>
                </a:ln>
                <a:effectLst>
                  <a:outerShdw blurRad="12700" dist="38100" dir="2700000" rotWithShape="0">
                    <a:srgbClr val="808080"/>
                  </a:outerShdw>
                </a:effectLst>
              </a:defRPr>
            </a:lvl1pPr>
          </a:lstStyle>
          <a:p>
            <a:r>
              <a:t>PCR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) Every five minutes the sample of DNA doubles again, resulting in many copies of a sample in a short amount of time.…"/>
          <p:cNvSpPr txBox="1">
            <a:spLocks noGrp="1"/>
          </p:cNvSpPr>
          <p:nvPr>
            <p:ph type="body" idx="1"/>
          </p:nvPr>
        </p:nvSpPr>
        <p:spPr>
          <a:xfrm>
            <a:off x="228600" y="609600"/>
            <a:ext cx="4419600" cy="5867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c) Every five minutes the sample of DNA doubles again, resulting in </a:t>
            </a:r>
            <a:r>
              <a:rPr b="1">
                <a:solidFill>
                  <a:srgbClr val="FFFF00"/>
                </a:solidFill>
              </a:rPr>
              <a:t>many copies of a sample in a short amount of time.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d) the new copies of the DNA sample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FFFF00"/>
                </a:solidFill>
              </a:rPr>
              <a:t>can then be used to make a DNA fingerprint.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e) Used in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Paternity tests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Diagnosis</a:t>
            </a:r>
            <a:r>
              <a:rPr>
                <a:solidFill>
                  <a:srgbClr val="558ED5"/>
                </a:solidFill>
              </a:rPr>
              <a:t> </a:t>
            </a:r>
            <a:r>
              <a:rPr b="1">
                <a:solidFill>
                  <a:srgbClr val="558ED5"/>
                </a:solidFill>
              </a:rPr>
              <a:t>of genetic disorders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Study of </a:t>
            </a:r>
            <a:r>
              <a:rPr b="1">
                <a:solidFill>
                  <a:srgbClr val="FFFF00"/>
                </a:solidFill>
              </a:rPr>
              <a:t>ancient fragments of DNA</a:t>
            </a:r>
          </a:p>
        </p:txBody>
      </p:sp>
      <p:pic>
        <p:nvPicPr>
          <p:cNvPr id="232" name="PCR" descr="PC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990600"/>
            <a:ext cx="4062413" cy="49530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235" name="Gel Electrophoresis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9906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Gel Electrophoresis</a:t>
            </a:r>
          </a:p>
        </p:txBody>
      </p:sp>
      <p:sp>
        <p:nvSpPr>
          <p:cNvPr id="236" name="Technique where DNA can be separated based on size and charge…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5257800" cy="5105400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defRPr sz="3008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Technique where DNA can be separated based on </a:t>
            </a:r>
            <a:r>
              <a:rPr>
                <a:solidFill>
                  <a:srgbClr val="0080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rPr>
              <a:t>size and charge</a:t>
            </a:r>
          </a:p>
          <a:p>
            <a:pPr marL="322325" indent="-322325" defTabSz="859536">
              <a:defRPr sz="3008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</a:t>
            </a:r>
            <a:r>
              <a:rPr>
                <a:solidFill>
                  <a:srgbClr val="0080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rPr>
              <a:t>phosphate groups </a:t>
            </a:r>
            <a:r>
              <a:rPr>
                <a:solidFill>
                  <a:srgbClr val="1F497D"/>
                </a:solidFill>
                <a:effectLst>
                  <a:outerShdw blurRad="35814" dist="35814" dir="2700000" rotWithShape="0">
                    <a:srgbClr val="FFFFFF"/>
                  </a:outerShdw>
                </a:effectLst>
              </a:rPr>
              <a:t>in DNA</a:t>
            </a:r>
            <a:r>
              <a:t> are </a:t>
            </a:r>
            <a:r>
              <a:rPr>
                <a:solidFill>
                  <a:srgbClr val="0080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rPr>
              <a:t>negatively</a:t>
            </a:r>
            <a:r>
              <a:t> charged</a:t>
            </a:r>
          </a:p>
          <a:p>
            <a:pPr marL="322325" indent="-322325" defTabSz="859536">
              <a:defRPr sz="3008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DNA is placed in a </a:t>
            </a:r>
            <a:r>
              <a:rPr>
                <a:solidFill>
                  <a:srgbClr val="008000"/>
                </a:solidFill>
                <a:effectLst>
                  <a:outerShdw blurRad="35814" dist="35814" dir="2700000" rotWithShape="0">
                    <a:srgbClr val="000000"/>
                  </a:outerShdw>
                </a:effectLst>
              </a:rPr>
              <a:t>gel</a:t>
            </a:r>
            <a:r>
              <a:t> and </a:t>
            </a:r>
            <a:r>
              <a:rPr>
                <a:effectLst>
                  <a:outerShdw blurRad="35814" dist="35814" dir="2700000" rotWithShape="0">
                    <a:srgbClr val="FFFFFF"/>
                  </a:outerShdw>
                </a:effectLst>
              </a:rPr>
              <a:t>electricity</a:t>
            </a:r>
            <a:r>
              <a:t> is run through the gel</a:t>
            </a:r>
          </a:p>
        </p:txBody>
      </p:sp>
      <p:pic>
        <p:nvPicPr>
          <p:cNvPr id="237" name="pc1003" descr="pc10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6400" y="3048000"/>
            <a:ext cx="1374775" cy="1374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9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1" build="p" animBg="1" advAuto="0"/>
      <p:bldP spid="237" grpId="2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el Electrophoresis"/>
          <p:cNvSpPr txBox="1">
            <a:spLocks noGrp="1"/>
          </p:cNvSpPr>
          <p:nvPr>
            <p:ph type="title"/>
          </p:nvPr>
        </p:nvSpPr>
        <p:spPr>
          <a:xfrm>
            <a:off x="-4916" y="2743200"/>
            <a:ext cx="9144001" cy="1143000"/>
          </a:xfrm>
          <a:prstGeom prst="rect">
            <a:avLst/>
          </a:prstGeom>
        </p:spPr>
        <p:txBody>
          <a:bodyPr/>
          <a:lstStyle/>
          <a:p>
            <a:pPr defTabSz="557784">
              <a:defRPr sz="5856">
                <a:latin typeface="Arial Black"/>
                <a:ea typeface="Arial Black"/>
                <a:cs typeface="Arial Black"/>
                <a:sym typeface="Arial Black"/>
              </a:defRPr>
            </a:pPr>
            <a:r>
              <a:t>Gel </a:t>
            </a:r>
            <a:r>
              <a:rPr sz="4880"/>
              <a:t>Electrophoresis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242" name="Gel Electrophoresis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Gel Electrophoresis</a:t>
            </a:r>
          </a:p>
        </p:txBody>
      </p:sp>
      <p:pic>
        <p:nvPicPr>
          <p:cNvPr id="243" name="image38.png" descr="image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103930"/>
            <a:ext cx="5700713" cy="560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ome vocabulary you should know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r>
              <a:t>Some vocabulary you should know…</a:t>
            </a:r>
          </a:p>
        </p:txBody>
      </p:sp>
      <p:sp>
        <p:nvSpPr>
          <p:cNvPr id="128" name="Biotechnology…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8458200" cy="4081463"/>
          </a:xfrm>
          <a:prstGeom prst="rect">
            <a:avLst/>
          </a:prstGeom>
        </p:spPr>
        <p:txBody>
          <a:bodyPr/>
          <a:lstStyle/>
          <a:p>
            <a:r>
              <a:t>Biotechnology</a:t>
            </a:r>
          </a:p>
          <a:p>
            <a:r>
              <a:t>Genetic engineering</a:t>
            </a:r>
          </a:p>
          <a:p>
            <a:r>
              <a:t>Recombinant DNA technology</a:t>
            </a:r>
          </a:p>
          <a:p>
            <a:r>
              <a:t>Restriction enzymes, PCR and Gel Electrophoresis</a:t>
            </a:r>
          </a:p>
          <a:p>
            <a:r>
              <a:t>Expression vectors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246" name="Electrophoresis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838200"/>
          </a:xfrm>
          <a:prstGeom prst="rect">
            <a:avLst/>
          </a:prstGeom>
        </p:spPr>
        <p:txBody>
          <a:bodyPr/>
          <a:lstStyle>
            <a:lvl1pPr defTabSz="886968">
              <a:defRPr sz="4268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Electrophoresis</a:t>
            </a:r>
          </a:p>
        </p:txBody>
      </p:sp>
      <p:sp>
        <p:nvSpPr>
          <p:cNvPr id="247" name="Negative DNA moves toward the positive end…"/>
          <p:cNvSpPr txBox="1">
            <a:spLocks noGrp="1"/>
          </p:cNvSpPr>
          <p:nvPr>
            <p:ph type="body" sz="half" idx="1"/>
          </p:nvPr>
        </p:nvSpPr>
        <p:spPr>
          <a:xfrm>
            <a:off x="228600" y="1143000"/>
            <a:ext cx="6553200" cy="2590800"/>
          </a:xfrm>
          <a:prstGeom prst="rect">
            <a:avLst/>
          </a:prstGeom>
        </p:spPr>
        <p:txBody>
          <a:bodyPr/>
          <a:lstStyle/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380" b="1">
                <a:solidFill>
                  <a:srgbClr val="008000"/>
                </a:solidFill>
                <a:effectLst>
                  <a:outerShdw blurRad="32385" dist="32385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Negative DNA</a:t>
            </a:r>
            <a:r>
              <a:rPr b="0">
                <a:solidFill>
                  <a:srgbClr val="000000"/>
                </a:solidFill>
              </a:rPr>
              <a:t> moves toward the positive end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380" b="1">
                <a:solidFill>
                  <a:srgbClr val="008000"/>
                </a:solidFill>
                <a:effectLst>
                  <a:outerShdw blurRad="32385" dist="32385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Smaller</a:t>
            </a:r>
            <a:r>
              <a:rPr b="0">
                <a:solidFill>
                  <a:srgbClr val="000000"/>
                </a:solidFill>
              </a:rPr>
              <a:t> fragments move </a:t>
            </a:r>
            <a:r>
              <a:rPr>
                <a:solidFill>
                  <a:srgbClr val="000000"/>
                </a:solidFill>
                <a:effectLst>
                  <a:outerShdw blurRad="32385" dist="32385" dir="2700000" rotWithShape="0">
                    <a:srgbClr val="FFFFFF"/>
                  </a:outerShdw>
                </a:effectLst>
              </a:rPr>
              <a:t>farther and faster</a:t>
            </a:r>
          </a:p>
          <a:p>
            <a:pPr marL="291465" indent="-291465" defTabSz="777240">
              <a:lnSpc>
                <a:spcPct val="90000"/>
              </a:lnSpc>
              <a:spcBef>
                <a:spcPts val="500"/>
              </a:spcBef>
              <a:defRPr sz="2380" b="1">
                <a:solidFill>
                  <a:srgbClr val="008000"/>
                </a:solidFill>
                <a:effectLst>
                  <a:outerShdw blurRad="32385" dist="32385" dir="2700000" rotWithShape="0">
                    <a:srgbClr val="000000"/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Larger </a:t>
            </a:r>
            <a:r>
              <a:rPr b="0">
                <a:solidFill>
                  <a:srgbClr val="1F497D"/>
                </a:solidFill>
                <a:effectLst>
                  <a:outerShdw blurRad="32385" dist="32385" dir="2700000" rotWithShape="0">
                    <a:srgbClr val="FFFFFF"/>
                  </a:outerShdw>
                </a:effectLst>
              </a:rPr>
              <a:t>fragments move</a:t>
            </a:r>
            <a:r>
              <a:rPr>
                <a:solidFill>
                  <a:srgbClr val="1F497D"/>
                </a:solidFill>
                <a:effectLst>
                  <a:outerShdw blurRad="32385" dist="32385" dir="2700000" rotWithShape="0">
                    <a:srgbClr val="FFFFFF"/>
                  </a:outerShdw>
                </a:effectLst>
              </a:rPr>
              <a:t> shorter and slower</a:t>
            </a:r>
          </a:p>
        </p:txBody>
      </p:sp>
      <p:pic>
        <p:nvPicPr>
          <p:cNvPr id="248" name="gel" descr="ge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3760051"/>
            <a:ext cx="4267200" cy="258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build="p" animBg="1" advAuto="0"/>
      <p:bldP spid="248" grpId="2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251" name="Gel Electrophore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Gel Electrophoresis</a:t>
            </a:r>
          </a:p>
        </p:txBody>
      </p:sp>
      <p:sp>
        <p:nvSpPr>
          <p:cNvPr id="252" name="Creates a DNA Fingerprint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Creates a </a:t>
            </a:r>
            <a:r>
              <a:rPr>
                <a:solidFill>
                  <a:srgbClr val="008000"/>
                </a:solidFill>
              </a:rPr>
              <a:t>DNA Fingerprint</a:t>
            </a:r>
          </a:p>
          <a:p>
            <a:pPr>
              <a:buSzTx/>
              <a:buNone/>
              <a:defRPr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>
              <a:solidFill>
                <a:srgbClr val="008000"/>
              </a:solidFill>
            </a:endParaRP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Each person has </a:t>
            </a:r>
            <a:r>
              <a:rPr>
                <a:solidFill>
                  <a:srgbClr val="008000"/>
                </a:solidFill>
              </a:rPr>
              <a:t>unique DNA</a:t>
            </a:r>
            <a:r>
              <a:t> (sequences of nitrogen bases); therefore, each person has a unique DNA fingerprint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255" name="Uses of DNA Fingerpr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Uses of DNA Fingerprints</a:t>
            </a:r>
          </a:p>
        </p:txBody>
      </p:sp>
      <p:sp>
        <p:nvSpPr>
          <p:cNvPr id="256" name="Determines paternity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Determines paternity</a:t>
            </a:r>
          </a:p>
          <a:p>
            <a:pPr>
              <a:lnSpc>
                <a:spcPct val="90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Match organ donors</a:t>
            </a:r>
          </a:p>
          <a:p>
            <a:pPr>
              <a:lnSpc>
                <a:spcPct val="90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Identification of the dead (crime &amp; catastrophe victims) 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September 11</a:t>
            </a:r>
            <a:r>
              <a:rPr baseline="30000"/>
              <a:t>th</a:t>
            </a:r>
          </a:p>
          <a:p>
            <a:pPr>
              <a:lnSpc>
                <a:spcPct val="90000"/>
              </a:lnSpc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Determines if a suspect was/was not present at the scene of a crime</a:t>
            </a:r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DOES NOT determine guilt or innocence!!!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259" name="Example of DNA Fingerpr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Example of DNA Fingerprint</a:t>
            </a:r>
          </a:p>
        </p:txBody>
      </p:sp>
      <p:sp>
        <p:nvSpPr>
          <p:cNvPr id="260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1" name="dnafingerprint" descr="dnafingerpri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76400"/>
            <a:ext cx="5891213" cy="5024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384892" y="6394500"/>
            <a:ext cx="301909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264" name="DNA Fingerprint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553200" cy="838200"/>
          </a:xfrm>
          <a:prstGeom prst="rect">
            <a:avLst/>
          </a:prstGeom>
        </p:spPr>
        <p:txBody>
          <a:bodyPr/>
          <a:lstStyle>
            <a:lvl1pPr defTabSz="886968">
              <a:defRPr sz="4268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DNA Fingerprint</a:t>
            </a:r>
          </a:p>
        </p:txBody>
      </p:sp>
      <p:sp>
        <p:nvSpPr>
          <p:cNvPr id="265" name="Who left the blood stain?  - Bob, Sue, John, or Lisa??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6553200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Who left the blood stain?  - Bob, Sue, John, or Lisa??</a:t>
            </a:r>
          </a:p>
        </p:txBody>
      </p:sp>
      <p:pic>
        <p:nvPicPr>
          <p:cNvPr id="266" name="DNAfinger" descr="DNAfing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2243321"/>
            <a:ext cx="4103688" cy="449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0" name="https://fdrsummerdrugs.wikispaces.com/file/view/Screen%20Shot%202014-02-01%20at%2010.05.54%20PM.png/486751620/Screen%20Shot%202014-02-01%20at%2010.05.54%20PM.png" descr="https://fdrsummerdrugs.wikispaces.com/file/view/Screen%20Shot%202014-02-01%20at%2010.05.54%20PM.png/486751620/Screen%20Shot%202014-02-01%20at%2010.05.54%20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74638"/>
            <a:ext cx="8534400" cy="6361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4" name="https://missbakersbiologyclasswiki.wikispaces.com/file/view/Picture2.png/32638361/Picture2.png" descr="https://missbakersbiologyclasswiki.wikispaces.com/file/view/Picture2.png/32638361/Pictur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609600"/>
            <a:ext cx="4876800" cy="5832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7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8" name="http://www2.ups.edu/faculty/kirkpatrick/bio111/studyquestions/00answers/12aimage3.gif" descr="http://www2.ups.edu/faculty/kirkpatrick/bio111/studyquestions/00answers/12a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52400"/>
            <a:ext cx="7848600" cy="640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2" name="http://www.easynotecards.com/uploads/139/76/442ff189_1466b765623__8000_00000355.png" descr="http://www.easynotecards.com/uploads/139/76/442ff189_1466b765623__8000_000003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4112" y="274638"/>
            <a:ext cx="6835776" cy="5588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loning"/>
          <p:cNvSpPr txBox="1">
            <a:spLocks noGrp="1"/>
          </p:cNvSpPr>
          <p:nvPr>
            <p:ph type="title"/>
          </p:nvPr>
        </p:nvSpPr>
        <p:spPr>
          <a:xfrm>
            <a:off x="76200" y="157212"/>
            <a:ext cx="2435225" cy="788990"/>
          </a:xfrm>
          <a:prstGeom prst="rect">
            <a:avLst/>
          </a:prstGeom>
        </p:spPr>
        <p:txBody>
          <a:bodyPr/>
          <a:lstStyle/>
          <a:p>
            <a:r>
              <a:t>Cloning</a:t>
            </a:r>
          </a:p>
        </p:txBody>
      </p:sp>
      <p:sp>
        <p:nvSpPr>
          <p:cNvPr id="285" name="A.  What is a clone?  …"/>
          <p:cNvSpPr txBox="1">
            <a:spLocks noGrp="1"/>
          </p:cNvSpPr>
          <p:nvPr>
            <p:ph type="body" idx="1"/>
          </p:nvPr>
        </p:nvSpPr>
        <p:spPr>
          <a:xfrm>
            <a:off x="-152401" y="1066800"/>
            <a:ext cx="7167565" cy="4081463"/>
          </a:xfrm>
          <a:prstGeom prst="rect">
            <a:avLst/>
          </a:prstGeom>
        </p:spPr>
        <p:txBody>
          <a:bodyPr/>
          <a:lstStyle/>
          <a:p>
            <a:pPr marL="285750" lvl="1" indent="171450">
              <a:spcBef>
                <a:spcPts val="600"/>
              </a:spcBef>
              <a:buSzTx/>
              <a:buNone/>
              <a:defRPr sz="2500" b="1"/>
            </a:pPr>
            <a:r>
              <a:t>A.  What is a clone? 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 </a:t>
            </a:r>
          </a:p>
          <a:p>
            <a:pPr marL="285750" lvl="1" indent="171450">
              <a:spcBef>
                <a:spcPts val="600"/>
              </a:spcBef>
              <a:buSzTx/>
              <a:buNone/>
              <a:defRPr sz="2500" b="1"/>
            </a:pPr>
            <a:r>
              <a:t>     Genetically identical copies</a:t>
            </a:r>
          </a:p>
          <a:p>
            <a:pPr>
              <a:spcBef>
                <a:spcPts val="600"/>
              </a:spcBef>
              <a:buSzTx/>
              <a:buNone/>
              <a:defRPr sz="2000" b="1"/>
            </a:pPr>
            <a:endParaRPr/>
          </a:p>
          <a:p>
            <a:pPr marL="285750" lvl="1" indent="171450">
              <a:spcBef>
                <a:spcPts val="600"/>
              </a:spcBef>
              <a:buSzTx/>
              <a:buNone/>
              <a:defRPr sz="2500" b="1"/>
            </a:pPr>
            <a:r>
              <a:t>B.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The Most Famous Clone:  Dolly the Sheep</a:t>
            </a:r>
          </a:p>
          <a:p>
            <a:pPr>
              <a:spcBef>
                <a:spcPts val="400"/>
              </a:spcBef>
              <a:buSzTx/>
              <a:buNone/>
              <a:defRPr sz="1800" b="1"/>
            </a:pPr>
            <a:r>
              <a:t>		1. Clone from an adult sheep cell by Scottish </a:t>
            </a:r>
            <a:endParaRPr sz="2900"/>
          </a:p>
          <a:p>
            <a:pPr>
              <a:spcBef>
                <a:spcPts val="400"/>
              </a:spcBef>
              <a:buSzTx/>
              <a:buNone/>
              <a:defRPr sz="1800" b="1"/>
            </a:pPr>
            <a:r>
              <a:t>                 researcher </a:t>
            </a:r>
            <a:r>
              <a:rPr u="sng"/>
              <a:t>Ian Wilmut</a:t>
            </a:r>
            <a:endParaRPr sz="2000" u="sng"/>
          </a:p>
          <a:p>
            <a:pPr>
              <a:spcBef>
                <a:spcPts val="400"/>
              </a:spcBef>
              <a:buSzTx/>
              <a:buNone/>
              <a:defRPr sz="1800" b="1"/>
            </a:pPr>
            <a:r>
              <a:t>		2. Had only one success in 300 tries.</a:t>
            </a:r>
            <a:endParaRPr sz="2900"/>
          </a:p>
          <a:p>
            <a:pPr>
              <a:spcBef>
                <a:spcPts val="400"/>
              </a:spcBef>
              <a:buSzTx/>
              <a:buNone/>
              <a:defRPr sz="1800" b="1"/>
            </a:pPr>
            <a:r>
              <a:t>		3. Dolly grew to maturity, and successfully had a </a:t>
            </a:r>
            <a:endParaRPr sz="2900"/>
          </a:p>
          <a:p>
            <a:pPr>
              <a:spcBef>
                <a:spcPts val="400"/>
              </a:spcBef>
              <a:buSzTx/>
              <a:buNone/>
              <a:defRPr sz="1800" b="1"/>
            </a:pPr>
            <a:r>
              <a:t>                 lamb by natural means in 1998.</a:t>
            </a:r>
            <a:endParaRPr sz="2900"/>
          </a:p>
          <a:p>
            <a:pPr>
              <a:spcBef>
                <a:spcPts val="400"/>
              </a:spcBef>
              <a:buSzTx/>
              <a:buNone/>
              <a:defRPr sz="1800" b="1"/>
            </a:pPr>
            <a:r>
              <a:t>		4. Dolly seems to be prematurely old.</a:t>
            </a:r>
          </a:p>
        </p:txBody>
      </p:sp>
      <p:pic>
        <p:nvPicPr>
          <p:cNvPr id="286" name="1996_Dolly_sheep2.jpg" descr="1996_Dolly_sheep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5600" y="381000"/>
            <a:ext cx="2083461" cy="27432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87" name="http://img.timeinc.net/time/magazine/archive/covers/1997/1101970310_400.jpg" descr="http://img.timeinc.net/time/magazine/archive/covers/1997/1101970310_40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8019" y="3352800"/>
            <a:ext cx="2425532" cy="3195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enetic Engine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Genetic Engineering</a:t>
            </a:r>
          </a:p>
        </p:txBody>
      </p:sp>
      <p:sp>
        <p:nvSpPr>
          <p:cNvPr id="131" name="What is recombinant DNA?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What is recombinant DNA?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DNA made of segments from more than one source.</a:t>
            </a:r>
          </a:p>
          <a:p>
            <a:pPr marL="742950" lvl="1" indent="-285750">
              <a:spcBef>
                <a:spcPts val="600"/>
              </a:spcBef>
              <a:defRPr sz="2800"/>
            </a:pPr>
            <a:r>
              <a:t>Ex: bacteria that have the human gene for insulin</a:t>
            </a:r>
          </a:p>
          <a:p>
            <a:r>
              <a:t>Method that cuts DNA from one organism and inserts it into another organism to create recombinant DNA</a:t>
            </a:r>
          </a:p>
          <a:p>
            <a:r>
              <a:t>Also called Recombinant DNA Technology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loning continued…..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6626225" cy="788990"/>
          </a:xfrm>
          <a:prstGeom prst="rect">
            <a:avLst/>
          </a:prstGeom>
        </p:spPr>
        <p:txBody>
          <a:bodyPr/>
          <a:lstStyle/>
          <a:p>
            <a:r>
              <a:t>Cloning continued…..</a:t>
            </a:r>
          </a:p>
        </p:txBody>
      </p:sp>
      <p:pic>
        <p:nvPicPr>
          <p:cNvPr id="290" name="70110-004-420D4C4C.jpg" descr="70110-004-420D4C4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066800"/>
            <a:ext cx="8442325" cy="541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loning continued…."/>
          <p:cNvSpPr txBox="1">
            <a:spLocks noGrp="1"/>
          </p:cNvSpPr>
          <p:nvPr>
            <p:ph type="title"/>
          </p:nvPr>
        </p:nvSpPr>
        <p:spPr>
          <a:xfrm>
            <a:off x="-1600200" y="1447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Cloning continued….</a:t>
            </a:r>
          </a:p>
        </p:txBody>
      </p:sp>
      <p:sp>
        <p:nvSpPr>
          <p:cNvPr id="293" name="C.  Since Dolly:…"/>
          <p:cNvSpPr txBox="1">
            <a:spLocks noGrp="1"/>
          </p:cNvSpPr>
          <p:nvPr>
            <p:ph type="body" idx="1"/>
          </p:nvPr>
        </p:nvSpPr>
        <p:spPr>
          <a:xfrm>
            <a:off x="152399" y="2514600"/>
            <a:ext cx="7167565" cy="4081463"/>
          </a:xfrm>
          <a:prstGeom prst="rect">
            <a:avLst/>
          </a:prstGeom>
        </p:spPr>
        <p:txBody>
          <a:bodyPr/>
          <a:lstStyle/>
          <a:p>
            <a:pPr marL="277177" lvl="1" indent="166306" defTabSz="886968">
              <a:lnSpc>
                <a:spcPct val="90000"/>
              </a:lnSpc>
              <a:spcBef>
                <a:spcPts val="500"/>
              </a:spcBef>
              <a:buSzTx/>
              <a:buNone/>
              <a:defRPr sz="2328" b="1"/>
            </a:pPr>
            <a:r>
              <a:t>C.  Since Dolly:</a:t>
            </a:r>
            <a:endParaRPr sz="2716"/>
          </a:p>
          <a:p>
            <a:pPr marL="277177" lvl="1" indent="166306" defTabSz="886968">
              <a:lnSpc>
                <a:spcPct val="90000"/>
              </a:lnSpc>
              <a:spcBef>
                <a:spcPts val="500"/>
              </a:spcBef>
              <a:buSzTx/>
              <a:buNone/>
              <a:defRPr sz="2328" b="1"/>
            </a:pPr>
            <a:r>
              <a:t>1. Cloning of this sort has now been done on   cattle, pigs and mice also.</a:t>
            </a:r>
            <a:endParaRPr sz="2716"/>
          </a:p>
          <a:p>
            <a:pPr marL="277177" lvl="1" indent="166306" defTabSz="886968">
              <a:lnSpc>
                <a:spcPct val="90000"/>
              </a:lnSpc>
              <a:spcBef>
                <a:spcPts val="500"/>
              </a:spcBef>
              <a:buSzTx/>
              <a:buNone/>
              <a:defRPr sz="2328" b="1"/>
            </a:pPr>
            <a:r>
              <a:t>2. The success rate has improved considerably.</a:t>
            </a:r>
            <a:endParaRPr sz="2716"/>
          </a:p>
          <a:p>
            <a:pPr marL="277177" lvl="1" indent="166306" defTabSz="886968">
              <a:lnSpc>
                <a:spcPct val="90000"/>
              </a:lnSpc>
              <a:spcBef>
                <a:spcPts val="500"/>
              </a:spcBef>
              <a:buSzTx/>
              <a:buNone/>
              <a:defRPr sz="2328" b="1"/>
            </a:pPr>
            <a:r>
              <a:t>3. Cloning humans begins to show up in science fiction in 1970s.</a:t>
            </a:r>
            <a:endParaRPr sz="2716"/>
          </a:p>
          <a:p>
            <a:pPr marL="332613" indent="-332613" defTabSz="886968">
              <a:lnSpc>
                <a:spcPct val="90000"/>
              </a:lnSpc>
              <a:defRPr sz="2716" b="1"/>
            </a:pPr>
            <a:endParaRPr sz="2716"/>
          </a:p>
          <a:p>
            <a:pPr marL="277177" lvl="1" indent="166306" defTabSz="886968">
              <a:lnSpc>
                <a:spcPct val="90000"/>
              </a:lnSpc>
              <a:spcBef>
                <a:spcPts val="500"/>
              </a:spcBef>
              <a:buSzTx/>
              <a:buNone/>
              <a:defRPr sz="2328" b="1"/>
            </a:pPr>
            <a:r>
              <a:t>D.  Transgenic plants &amp; animals could be cloned</a:t>
            </a:r>
            <a:endParaRPr sz="2716"/>
          </a:p>
          <a:p>
            <a:pPr marL="332613" indent="-332613" defTabSz="886968">
              <a:lnSpc>
                <a:spcPct val="90000"/>
              </a:lnSpc>
              <a:defRPr sz="2716" b="1"/>
            </a:pPr>
            <a:endParaRPr sz="2716"/>
          </a:p>
          <a:p>
            <a:pPr marL="277177" lvl="1" indent="166306" defTabSz="886968">
              <a:lnSpc>
                <a:spcPct val="90000"/>
              </a:lnSpc>
              <a:spcBef>
                <a:spcPts val="500"/>
              </a:spcBef>
              <a:buSzTx/>
              <a:buNone/>
              <a:defRPr sz="2328" b="1"/>
            </a:pPr>
            <a:r>
              <a:t>E.  What are some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pros &amp; cons </a:t>
            </a:r>
            <a:r>
              <a:t>of cloning?</a:t>
            </a:r>
          </a:p>
        </p:txBody>
      </p:sp>
      <p:pic>
        <p:nvPicPr>
          <p:cNvPr id="294" name="http://www.intechopen.com/source/html/44748/media/image1.jpeg" descr="http://www.intechopen.com/source/html/44748/media/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152398"/>
            <a:ext cx="3454400" cy="259080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http://redicecreations.com/ul_img/13861mammothplan.jpg" descr="http://redicecreations.com/ul_img/13861mammothpl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65012"/>
            <a:ext cx="4495800" cy="381967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297" name="https://s-media-cache-ak0.pinimg.com/736x/c4/77/63/c47763c03c754b26039dd7646ba2a3ad.jpg" descr="https://s-media-cache-ak0.pinimg.com/736x/c4/77/63/c47763c03c754b26039dd7646ba2a3a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7047" y="4298305"/>
            <a:ext cx="5029201" cy="241935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98" name="Should we?"/>
          <p:cNvSpPr txBox="1"/>
          <p:nvPr/>
        </p:nvSpPr>
        <p:spPr>
          <a:xfrm>
            <a:off x="5157053" y="1828800"/>
            <a:ext cx="3478559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Should we?</a:t>
            </a:r>
          </a:p>
        </p:txBody>
      </p:sp>
      <p:sp>
        <p:nvSpPr>
          <p:cNvPr id="299" name="Or shouldn’t…"/>
          <p:cNvSpPr txBox="1"/>
          <p:nvPr/>
        </p:nvSpPr>
        <p:spPr>
          <a:xfrm>
            <a:off x="-212696" y="4724400"/>
            <a:ext cx="4123840" cy="169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5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Or shouldn’t</a:t>
            </a:r>
          </a:p>
          <a:p>
            <a:pPr algn="ctr">
              <a:defRPr sz="54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 we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Human Genome Project"/>
          <p:cNvSpPr txBox="1">
            <a:spLocks noGrp="1"/>
          </p:cNvSpPr>
          <p:nvPr>
            <p:ph type="title"/>
          </p:nvPr>
        </p:nvSpPr>
        <p:spPr>
          <a:xfrm>
            <a:off x="152400" y="152399"/>
            <a:ext cx="7918450" cy="788990"/>
          </a:xfrm>
          <a:prstGeom prst="rect">
            <a:avLst/>
          </a:prstGeom>
        </p:spPr>
        <p:txBody>
          <a:bodyPr/>
          <a:lstStyle/>
          <a:p>
            <a:r>
              <a:t>Human Genome Project</a:t>
            </a:r>
          </a:p>
        </p:txBody>
      </p:sp>
      <p:sp>
        <p:nvSpPr>
          <p:cNvPr id="302" name="A.  Effort to map/sequence the entire human…"/>
          <p:cNvSpPr txBox="1">
            <a:spLocks noGrp="1"/>
          </p:cNvSpPr>
          <p:nvPr>
            <p:ph type="body" idx="1"/>
          </p:nvPr>
        </p:nvSpPr>
        <p:spPr>
          <a:xfrm>
            <a:off x="457199" y="1066800"/>
            <a:ext cx="7167565" cy="4081463"/>
          </a:xfrm>
          <a:prstGeom prst="rect">
            <a:avLst/>
          </a:prstGeom>
        </p:spPr>
        <p:txBody>
          <a:bodyPr/>
          <a:lstStyle/>
          <a:p>
            <a:pPr marL="285750" lvl="1" indent="171450">
              <a:spcBef>
                <a:spcPts val="500"/>
              </a:spcBef>
              <a:buSzTx/>
              <a:buNone/>
              <a:defRPr sz="2400"/>
            </a:pPr>
            <a:r>
              <a:t>A.  Effort to map/sequence the entire human </a:t>
            </a:r>
            <a:endParaRPr sz="2800"/>
          </a:p>
          <a:p>
            <a:pPr marL="285750" lvl="1" indent="171450">
              <a:spcBef>
                <a:spcPts val="500"/>
              </a:spcBef>
              <a:buSzTx/>
              <a:buNone/>
              <a:defRPr sz="2400"/>
            </a:pPr>
            <a:r>
              <a:t>     genome (all of our genes on every </a:t>
            </a:r>
            <a:endParaRPr sz="2800"/>
          </a:p>
          <a:p>
            <a:pPr marL="285750" lvl="1" indent="171450">
              <a:spcBef>
                <a:spcPts val="500"/>
              </a:spcBef>
              <a:buSzTx/>
              <a:buNone/>
              <a:defRPr sz="2400"/>
            </a:pPr>
            <a:r>
              <a:t>      chromosomes)</a:t>
            </a:r>
            <a:endParaRPr sz="2800"/>
          </a:p>
          <a:p>
            <a:pPr marL="285750" lvl="1" indent="171450">
              <a:spcBef>
                <a:spcPts val="500"/>
              </a:spcBef>
              <a:buSzTx/>
              <a:buNone/>
              <a:defRPr sz="2400"/>
            </a:pPr>
            <a:r>
              <a:t>B.  Finalized in 2003 by the US Government &amp; </a:t>
            </a:r>
            <a:endParaRPr sz="2800"/>
          </a:p>
          <a:p>
            <a:pPr marL="285750" lvl="1" indent="171450">
              <a:spcBef>
                <a:spcPts val="500"/>
              </a:spcBef>
              <a:buSzTx/>
              <a:buNone/>
              <a:defRPr sz="2400"/>
            </a:pPr>
            <a:r>
              <a:t>     Celera Genomics</a:t>
            </a:r>
          </a:p>
        </p:txBody>
      </p:sp>
      <p:pic>
        <p:nvPicPr>
          <p:cNvPr id="303" name="presclinton.jpg" descr="presclint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3276600"/>
            <a:ext cx="4419600" cy="344805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Human genome project"/>
          <p:cNvSpPr txBox="1">
            <a:spLocks noGrp="1"/>
          </p:cNvSpPr>
          <p:nvPr>
            <p:ph type="title"/>
          </p:nvPr>
        </p:nvSpPr>
        <p:spPr>
          <a:xfrm>
            <a:off x="609600" y="228599"/>
            <a:ext cx="7918450" cy="788990"/>
          </a:xfrm>
          <a:prstGeom prst="rect">
            <a:avLst/>
          </a:prstGeom>
        </p:spPr>
        <p:txBody>
          <a:bodyPr/>
          <a:lstStyle/>
          <a:p>
            <a:r>
              <a:t>Human genome project</a:t>
            </a:r>
          </a:p>
        </p:txBody>
      </p:sp>
      <p:pic>
        <p:nvPicPr>
          <p:cNvPr id="306" name="genome_project_cartoon.png" descr="genome_project_carto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066800"/>
            <a:ext cx="8077200" cy="5526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ene therap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 therapy</a:t>
            </a:r>
          </a:p>
        </p:txBody>
      </p:sp>
      <p:sp>
        <p:nvSpPr>
          <p:cNvPr id="309" name="Process of replacing an absent or faulty    gene with a normal, working gene.…"/>
          <p:cNvSpPr txBox="1">
            <a:spLocks noGrp="1"/>
          </p:cNvSpPr>
          <p:nvPr>
            <p:ph type="body" idx="1"/>
          </p:nvPr>
        </p:nvSpPr>
        <p:spPr>
          <a:xfrm>
            <a:off x="304799" y="1752600"/>
            <a:ext cx="8383590" cy="4081463"/>
          </a:xfrm>
          <a:prstGeom prst="rect">
            <a:avLst/>
          </a:prstGeom>
        </p:spPr>
        <p:txBody>
          <a:bodyPr/>
          <a:lstStyle/>
          <a:p>
            <a:pPr marL="806450" lvl="1" indent="-457200">
              <a:spcBef>
                <a:spcPts val="600"/>
              </a:spcBef>
              <a:buClr>
                <a:srgbClr val="F5F4ED"/>
              </a:buClr>
              <a:buFontTx/>
              <a:buAutoNum type="alphaUcPeriod"/>
              <a:defRPr sz="2800" b="1"/>
            </a:pPr>
            <a:r>
              <a:t>Process of replacing an absent or faulty    gene with a normal, working gene.</a:t>
            </a:r>
          </a:p>
          <a:p>
            <a:pPr>
              <a:buSzTx/>
              <a:buNone/>
              <a:defRPr sz="2800" b="1"/>
            </a:pPr>
            <a:endParaRPr/>
          </a:p>
          <a:p>
            <a:pPr marL="285750" lvl="1" indent="171450">
              <a:spcBef>
                <a:spcPts val="600"/>
              </a:spcBef>
              <a:buSzTx/>
              <a:buNone/>
              <a:defRPr sz="2800" b="1"/>
            </a:pPr>
            <a:r>
              <a:t>B.  Recombinant viruses are often used as </a:t>
            </a:r>
          </a:p>
          <a:p>
            <a:pPr marL="285750" lvl="1" indent="171450">
              <a:spcBef>
                <a:spcPts val="600"/>
              </a:spcBef>
              <a:buSzTx/>
              <a:buNone/>
              <a:defRPr sz="2800" b="1"/>
            </a:pPr>
            <a:r>
              <a:t>     vectors for inserting healthy genes into an </a:t>
            </a:r>
          </a:p>
          <a:p>
            <a:pPr marL="285750" lvl="1" indent="171450">
              <a:spcBef>
                <a:spcPts val="600"/>
              </a:spcBef>
              <a:buSzTx/>
              <a:buNone/>
              <a:defRPr sz="2800" b="1"/>
            </a:pPr>
            <a:r>
              <a:t>     organism.</a:t>
            </a:r>
          </a:p>
          <a:p>
            <a:pPr marL="285750" lvl="1" indent="171450">
              <a:spcBef>
                <a:spcPts val="600"/>
              </a:spcBef>
              <a:buSzTx/>
              <a:buNone/>
              <a:defRPr sz="2800" b="1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C.  Gene Therapy – Sickle Cell Anemia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312" name="Science drives technology, and technology drives science.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Science drives technology, and technology drives science.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Biotechnology has been around as long as humans have practiced agriculture.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Biotechnology is used to conduct research, develop new products, and improve processes.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DNA-based technologies have been developed in microbes.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/>
            </a:pPr>
            <a:r>
              <a:t>As a society, we are responsible for using it wisely.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striction Enzymes Blunt Ends: Equal Cu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defTabSz="832104">
              <a:defRPr sz="3549" u="sng"/>
            </a:pPr>
            <a:r>
              <a:t>Restriction Enzymes</a:t>
            </a:r>
            <a:br/>
            <a:r>
              <a:rPr u="none"/>
              <a:t>Blunt Ends: Equal Cut</a:t>
            </a:r>
          </a:p>
        </p:txBody>
      </p:sp>
      <p:pic>
        <p:nvPicPr>
          <p:cNvPr id="134" name="https://upload.wikimedia.org/wikipedia/commons/5/56/Sma1.jpg" descr="https://upload.wikimedia.org/wikipedia/commons/5/56/Sma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905000"/>
            <a:ext cx="6096000" cy="3767488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striction Enzymes Sticky Ends: Zig Zag C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3549" u="sng"/>
            </a:pPr>
            <a:r>
              <a:t>Restriction Enzymes</a:t>
            </a:r>
            <a:br/>
            <a:r>
              <a:rPr u="none"/>
              <a:t>Sticky Ends: Zig Zag Cut</a:t>
            </a:r>
          </a:p>
        </p:txBody>
      </p:sp>
      <p:pic>
        <p:nvPicPr>
          <p:cNvPr id="137" name="http://plantcellbiology.masters.grkraj.org/html/Genetic_Engineering1B-Molecular_Tools-Restriction_Enzymes_files/image001.gif" descr="http://plantcellbiology.masters.grkraj.org/html/Genetic_Engineering1B-Molecular_Tools-Restriction_Enzymes_files/image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98" y="4713013"/>
            <a:ext cx="1978026" cy="1735158"/>
          </a:xfrm>
          <a:prstGeom prst="rect">
            <a:avLst/>
          </a:prstGeom>
          <a:ln w="38100" cap="sq">
            <a:solidFill>
              <a:srgbClr val="7030A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38" name="http://biobook.nerinxhs.org/bb/genetics/biotechnology/500px-EcoRI_restriction_enzyme_recognition_site.png" descr="http://biobook.nerinxhs.org/bb/genetics/biotechnology/500px-EcoRI_restriction_enzyme_recognition_sit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1922326"/>
            <a:ext cx="5715000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 result for restriction enzymes" descr="Image result for restriction enzyme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000" y="4534961"/>
            <a:ext cx="4038600" cy="2076997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40" name="https://encrypted-tbn3.gstatic.com/images?q=tbn:ANd9GcR3oY8Ms_PCrzruSICig0tQ52bHeb3Uhj4a1jxBrjsscAoIfBbIEA" descr="https://encrypted-tbn3.gstatic.com/images?q=tbn:ANd9GcR3oY8Ms_PCrzruSICig0tQ52bHeb3Uhj4a1jxBrjsscAoIfBbIEA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37375" y="4698746"/>
            <a:ext cx="1749425" cy="1749426"/>
          </a:xfrm>
          <a:prstGeom prst="rect">
            <a:avLst/>
          </a:prstGeom>
          <a:ln w="57150" cap="sq">
            <a:solidFill>
              <a:srgbClr val="7030A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restriction.gif" descr="restriction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1828800"/>
            <a:ext cx="4559449" cy="4811765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Genetic Engine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Genetic Engineering</a:t>
            </a:r>
          </a:p>
        </p:txBody>
      </p:sp>
      <p:sp>
        <p:nvSpPr>
          <p:cNvPr id="144" name="Remember, we said that restriction enzymes can cut leaving blunt or sticky end…right?…"/>
          <p:cNvSpPr txBox="1"/>
          <p:nvPr/>
        </p:nvSpPr>
        <p:spPr>
          <a:xfrm>
            <a:off x="228600" y="1905000"/>
            <a:ext cx="3810000" cy="385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3200"/>
            </a:pPr>
            <a:r>
              <a:t>Remember, we said that restriction enzymes can cut leaving blunt or sticky end…right?</a:t>
            </a:r>
          </a:p>
          <a:p>
            <a:pPr>
              <a:buSzPct val="100000"/>
              <a:buFont typeface="Arial"/>
              <a:buChar char="•"/>
              <a:defRPr sz="3200"/>
            </a:pPr>
            <a:r>
              <a:t>This is why you would leave sticky ends.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enetic Engineer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Genetic Engineering</a:t>
            </a:r>
          </a:p>
        </p:txBody>
      </p:sp>
      <p:sp>
        <p:nvSpPr>
          <p:cNvPr id="147" name="Body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8" name="1gene_therapy.gif" descr="1gene_therapy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970" y="1600200"/>
            <a:ext cx="841603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enetic Engineering Continued"/>
          <p:cNvSpPr txBox="1">
            <a:spLocks noGrp="1"/>
          </p:cNvSpPr>
          <p:nvPr>
            <p:ph type="title"/>
          </p:nvPr>
        </p:nvSpPr>
        <p:spPr>
          <a:xfrm>
            <a:off x="-381000" y="-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t>Genetic Engineering Continued</a:t>
            </a:r>
          </a:p>
        </p:txBody>
      </p:sp>
      <p:sp>
        <p:nvSpPr>
          <p:cNvPr id="151" name="Uses of recombinant DNA technology…..…"/>
          <p:cNvSpPr txBox="1">
            <a:spLocks noGrp="1"/>
          </p:cNvSpPr>
          <p:nvPr>
            <p:ph type="body" sz="half" idx="1"/>
          </p:nvPr>
        </p:nvSpPr>
        <p:spPr>
          <a:xfrm>
            <a:off x="152401" y="838200"/>
            <a:ext cx="4419601" cy="4081463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spcBef>
                <a:spcPts val="600"/>
              </a:spcBef>
              <a:defRPr sz="2871"/>
            </a:pPr>
            <a:r>
              <a:t>Uses of recombinant DNA technology…..</a:t>
            </a:r>
          </a:p>
          <a:p>
            <a:pPr marL="1131569" lvl="2" indent="-226313" defTabSz="905255">
              <a:spcBef>
                <a:spcPts val="500"/>
              </a:spcBef>
              <a:defRPr sz="2178"/>
            </a:pPr>
            <a:r>
              <a:t>Making insulin for diabetics</a:t>
            </a:r>
          </a:p>
          <a:p>
            <a:pPr marL="1131569" lvl="2" indent="-226313" defTabSz="905255">
              <a:spcBef>
                <a:spcPts val="500"/>
              </a:spcBef>
              <a:defRPr sz="2178"/>
            </a:pPr>
            <a:r>
              <a:t>Breaking down crude oil to order to clean up oil spills</a:t>
            </a:r>
          </a:p>
          <a:p>
            <a:pPr marL="1131569" lvl="2" indent="-226313" defTabSz="905255">
              <a:spcBef>
                <a:spcPts val="500"/>
              </a:spcBef>
              <a:defRPr sz="2178"/>
            </a:pPr>
            <a:r>
              <a:t>Gene therapy</a:t>
            </a:r>
          </a:p>
          <a:p>
            <a:pPr marL="1131569" lvl="2" indent="-226313" defTabSz="905255">
              <a:spcBef>
                <a:spcPts val="500"/>
              </a:spcBef>
              <a:defRPr sz="2178"/>
            </a:pPr>
            <a:r>
              <a:t>Genetically modified foods (called “Frankenfoods”)</a:t>
            </a:r>
          </a:p>
        </p:txBody>
      </p:sp>
      <p:pic>
        <p:nvPicPr>
          <p:cNvPr id="152" name="http://upload.wikimedia.org/wikipedia/commons/f/f2/GloFish.jpg" descr="http://upload.wikimedia.org/wikipedia/commons/f/f2/GloFi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838200"/>
            <a:ext cx="4419600" cy="5895977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53" name="http://t2.gstatic.com/images?q=tbn:ANd9GcQM1agisTxQwQQSPpDmocmdfb01_hqQMhGpkgpaxnv5V0tyq9kq" descr="http://t2.gstatic.com/images?q=tbn:ANd9GcQM1agisTxQwQQSPpDmocmdfb01_hqQMhGpkgpaxnv5V0tyq9kq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3575" y="5238419"/>
            <a:ext cx="2236025" cy="1485907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8EB4E3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Macintosh PowerPoint</Application>
  <PresentationFormat>On-screen Show (4:3)</PresentationFormat>
  <Paragraphs>167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Calibri</vt:lpstr>
      <vt:lpstr>Comic Sans MS</vt:lpstr>
      <vt:lpstr>Times New Roman</vt:lpstr>
      <vt:lpstr>Wingdings</vt:lpstr>
      <vt:lpstr>Office Theme</vt:lpstr>
      <vt:lpstr>PowerPoint Presentation</vt:lpstr>
      <vt:lpstr>What is the relationship between  science and technology? </vt:lpstr>
      <vt:lpstr>Some vocabulary you should know…</vt:lpstr>
      <vt:lpstr>Genetic Engineering</vt:lpstr>
      <vt:lpstr>Restriction Enzymes Blunt Ends: Equal Cut</vt:lpstr>
      <vt:lpstr>Restriction Enzymes Sticky Ends: Zig Zag Cut</vt:lpstr>
      <vt:lpstr>Genetic Engineering</vt:lpstr>
      <vt:lpstr>Genetic Engineering</vt:lpstr>
      <vt:lpstr>Genetic Engineering Continued</vt:lpstr>
      <vt:lpstr>Genetic Engineering Continued</vt:lpstr>
      <vt:lpstr>Steps in Genetic Engineering</vt:lpstr>
      <vt:lpstr>Chicken – Feathers = Dinosaur!</vt:lpstr>
      <vt:lpstr>Advantages of working with microbes</vt:lpstr>
      <vt:lpstr>Transgenic organisms</vt:lpstr>
      <vt:lpstr>Transgenic Organisms</vt:lpstr>
      <vt:lpstr>Transgenic organisms continued…</vt:lpstr>
      <vt:lpstr>Genetically modified foods</vt:lpstr>
      <vt:lpstr>PowerPoint Presentation</vt:lpstr>
      <vt:lpstr>PowerPoint Presentation</vt:lpstr>
      <vt:lpstr>PowerPoint Presentation</vt:lpstr>
      <vt:lpstr>Gentically modified foods</vt:lpstr>
      <vt:lpstr>Cutting DNA</vt:lpstr>
      <vt:lpstr>Restriction Enzymes &amp; Cutting DNA</vt:lpstr>
      <vt:lpstr>Restriction Enzymes &amp; Cutting DNA</vt:lpstr>
      <vt:lpstr>Polymerase Chain Reaction</vt:lpstr>
      <vt:lpstr>PowerPoint Presentation</vt:lpstr>
      <vt:lpstr>Gel Electrophoresis</vt:lpstr>
      <vt:lpstr>Gel Electrophoresis</vt:lpstr>
      <vt:lpstr>Gel Electrophoresis</vt:lpstr>
      <vt:lpstr>Electrophoresis</vt:lpstr>
      <vt:lpstr>Gel Electrophoresis</vt:lpstr>
      <vt:lpstr>Uses of DNA Fingerprints</vt:lpstr>
      <vt:lpstr>Example of DNA Fingerprint</vt:lpstr>
      <vt:lpstr>DNA Fingerprint</vt:lpstr>
      <vt:lpstr>PowerPoint Presentation</vt:lpstr>
      <vt:lpstr>PowerPoint Presentation</vt:lpstr>
      <vt:lpstr>PowerPoint Presentation</vt:lpstr>
      <vt:lpstr>PowerPoint Presentation</vt:lpstr>
      <vt:lpstr>Cloning</vt:lpstr>
      <vt:lpstr>Cloning continued…..</vt:lpstr>
      <vt:lpstr>Cloning continued….</vt:lpstr>
      <vt:lpstr>PowerPoint Presentation</vt:lpstr>
      <vt:lpstr>Human Genome Project</vt:lpstr>
      <vt:lpstr>Human genome project</vt:lpstr>
      <vt:lpstr>Gene therapy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Pasciak, Lauren A.</cp:lastModifiedBy>
  <cp:revision>1</cp:revision>
  <dcterms:modified xsi:type="dcterms:W3CDTF">2018-04-12T12:09:04Z</dcterms:modified>
</cp:coreProperties>
</file>