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42260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2619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5144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4367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6637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160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315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5627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46005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7934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7329" y="640041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11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What is Ecolog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What is Ecology?</a:t>
            </a:r>
          </a:p>
        </p:txBody>
      </p:sp>
      <p:pic>
        <p:nvPicPr>
          <p:cNvPr id="117" name="ees_bes.jpg" descr="ees_b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4434593"/>
            <a:ext cx="6719086" cy="242340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Ecology is the scientific study of the interactions of organisms and their environment.…"/>
          <p:cNvSpPr txBox="1">
            <a:spLocks noGrp="1"/>
          </p:cNvSpPr>
          <p:nvPr>
            <p:ph type="body" idx="1"/>
          </p:nvPr>
        </p:nvSpPr>
        <p:spPr>
          <a:xfrm>
            <a:off x="406400" y="1405618"/>
            <a:ext cx="98044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Ecology is the scientific study of the </a:t>
            </a:r>
            <a:r>
              <a:rPr b="1" u="sng" dirty="0"/>
              <a:t>interactions</a:t>
            </a:r>
            <a:r>
              <a:rPr dirty="0"/>
              <a:t> of </a:t>
            </a:r>
            <a:r>
              <a:rPr b="1" dirty="0">
                <a:solidFill>
                  <a:srgbClr val="FF0000"/>
                </a:solidFill>
              </a:rPr>
              <a:t>organisms</a:t>
            </a:r>
            <a:r>
              <a:rPr dirty="0"/>
              <a:t> and their 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environment</a:t>
            </a:r>
            <a:r>
              <a:rPr dirty="0"/>
              <a:t>.</a:t>
            </a:r>
          </a:p>
          <a:p>
            <a:r>
              <a:rPr dirty="0"/>
              <a:t>All organisms live and interact in the biosphere.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rPr dirty="0"/>
              <a:t>The biosphere is the part of the Earth where life exists.</a:t>
            </a:r>
          </a:p>
        </p:txBody>
      </p:sp>
    </p:spTree>
    <p:extLst>
      <p:ext uri="{BB962C8B-B14F-4D97-AF65-F5344CB8AC3E}">
        <p14:creationId xmlns:p14="http://schemas.microsoft.com/office/powerpoint/2010/main" val="144667312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nergy Flows…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Energy Flows…</a:t>
            </a:r>
          </a:p>
        </p:txBody>
      </p:sp>
      <p:sp>
        <p:nvSpPr>
          <p:cNvPr id="151" name="Energy flows through an ecosystem in one direction.  It flows from the sun (or chemical compound) to an autotroph and then to a heterotroph."/>
          <p:cNvSpPr txBox="1">
            <a:spLocks noGrp="1"/>
          </p:cNvSpPr>
          <p:nvPr>
            <p:ph type="body" idx="1"/>
          </p:nvPr>
        </p:nvSpPr>
        <p:spPr>
          <a:xfrm>
            <a:off x="1981200" y="988226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rPr dirty="0"/>
              <a:t>Energy flows through an ecosystem in one </a:t>
            </a:r>
            <a:r>
              <a:rPr dirty="0" smtClean="0"/>
              <a:t>direction</a:t>
            </a:r>
            <a:r>
              <a:rPr lang="en-US" dirty="0" smtClean="0"/>
              <a:t> only</a:t>
            </a:r>
            <a:r>
              <a:rPr dirty="0" smtClean="0"/>
              <a:t>.  </a:t>
            </a:r>
            <a:r>
              <a:rPr dirty="0"/>
              <a:t>It flows from the sun (or chemical compound) to an autotroph and then </a:t>
            </a:r>
            <a:r>
              <a:rPr dirty="0" smtClean="0"/>
              <a:t>to heterotroph</a:t>
            </a:r>
            <a:r>
              <a:rPr lang="en-US" dirty="0" smtClean="0"/>
              <a:t>s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152" name="foodchain.gif" descr="foodchain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1210" y="3400664"/>
            <a:ext cx="8554016" cy="2805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15316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nergy 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Energy Flow</a:t>
            </a:r>
          </a:p>
        </p:txBody>
      </p:sp>
      <p:sp>
        <p:nvSpPr>
          <p:cNvPr id="155" name="Organisms must use energy from the environment for life processes (STERNGRR).…"/>
          <p:cNvSpPr txBox="1">
            <a:spLocks noGrp="1"/>
          </p:cNvSpPr>
          <p:nvPr>
            <p:ph type="body" idx="1"/>
          </p:nvPr>
        </p:nvSpPr>
        <p:spPr>
          <a:xfrm>
            <a:off x="1981200" y="1333920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Organisms must use energy from the environment for life processes (STERNGRR).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Living things get energy in different ways.</a:t>
            </a:r>
          </a:p>
          <a:p>
            <a:r>
              <a:t>Sunlight is the main source of energy for life on Earth.</a:t>
            </a:r>
          </a:p>
        </p:txBody>
      </p:sp>
      <p:pic>
        <p:nvPicPr>
          <p:cNvPr id="156" name="ultimate-energy-source.png" descr="ultimate-energy-sour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5494" y="3960670"/>
            <a:ext cx="3248703" cy="2610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olar.jpg" descr="sola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6666" y="4109752"/>
            <a:ext cx="2813700" cy="19109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34783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rganisms that use the energy in sunlight or chemicals to make their own food are called producers.…"/>
          <p:cNvSpPr txBox="1">
            <a:spLocks noGrp="1"/>
          </p:cNvSpPr>
          <p:nvPr>
            <p:ph type="body" idx="1"/>
          </p:nvPr>
        </p:nvSpPr>
        <p:spPr>
          <a:xfrm>
            <a:off x="1981200" y="299523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Organisms that use the energy in sunlight or chemicals to make their own food are called producers.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Producers are also called autotrophs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Auto means self; -troph means feeding</a:t>
            </a:r>
          </a:p>
        </p:txBody>
      </p:sp>
      <p:pic>
        <p:nvPicPr>
          <p:cNvPr id="164" name="land_chain1_240.jpg" descr="land_chain1_2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1200" y="3106924"/>
            <a:ext cx="3657539" cy="3657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res.jpg" descr="imgr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1443" y="3098326"/>
            <a:ext cx="4611691" cy="3454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3133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hotosynthe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Photosynthesis</a:t>
            </a:r>
          </a:p>
        </p:txBody>
      </p:sp>
      <p:pic>
        <p:nvPicPr>
          <p:cNvPr id="168" name="1617925_orig.jpg" descr="1617925_ori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3457286"/>
            <a:ext cx="8166100" cy="306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ome autotrophs use sunlight to make food. This process is called photosynthesis.…"/>
          <p:cNvSpPr txBox="1">
            <a:spLocks noGrp="1"/>
          </p:cNvSpPr>
          <p:nvPr>
            <p:ph type="body" idx="1"/>
          </p:nvPr>
        </p:nvSpPr>
        <p:spPr>
          <a:xfrm>
            <a:off x="1981200" y="1444942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Some autotrophs use sunlight to make food. This process is called photosynthesis.</a:t>
            </a:r>
          </a:p>
          <a:p>
            <a:r>
              <a:t>Plants, algae, and some bacteria do this.</a:t>
            </a:r>
          </a:p>
        </p:txBody>
      </p:sp>
    </p:spTree>
    <p:extLst>
      <p:ext uri="{BB962C8B-B14F-4D97-AF65-F5344CB8AC3E}">
        <p14:creationId xmlns:p14="http://schemas.microsoft.com/office/powerpoint/2010/main" val="12011962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hemosynthesis"/>
          <p:cNvSpPr txBox="1">
            <a:spLocks noGrp="1"/>
          </p:cNvSpPr>
          <p:nvPr>
            <p:ph type="title"/>
          </p:nvPr>
        </p:nvSpPr>
        <p:spPr>
          <a:xfrm>
            <a:off x="6283053" y="-158315"/>
            <a:ext cx="4756237" cy="1143001"/>
          </a:xfrm>
          <a:prstGeom prst="rect">
            <a:avLst/>
          </a:prstGeom>
        </p:spPr>
        <p:txBody>
          <a:bodyPr/>
          <a:lstStyle/>
          <a:p>
            <a:r>
              <a:t>Chemosynthesis</a:t>
            </a:r>
          </a:p>
        </p:txBody>
      </p:sp>
      <p:pic>
        <p:nvPicPr>
          <p:cNvPr id="172" name="chemosynthesis_thumb[4].jpg" descr="chemosynthesis_thumb[4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3923" y="3679215"/>
            <a:ext cx="5892801" cy="308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918402197.jpg" descr="91840219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0315" y="3940017"/>
            <a:ext cx="2824777" cy="2794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hydrothermal-vent-diagram_imagelarge.jpg" descr="hydrothermal-vent-diagram_image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3922" y="316185"/>
            <a:ext cx="4827936" cy="2721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ome types of organisms rely on the energy stored in chemical compounds"/>
          <p:cNvSpPr txBox="1">
            <a:spLocks noGrp="1"/>
          </p:cNvSpPr>
          <p:nvPr>
            <p:ph type="body" sz="quarter" idx="1"/>
          </p:nvPr>
        </p:nvSpPr>
        <p:spPr>
          <a:xfrm>
            <a:off x="7284250" y="732696"/>
            <a:ext cx="3414469" cy="3104906"/>
          </a:xfrm>
          <a:prstGeom prst="rect">
            <a:avLst/>
          </a:prstGeom>
        </p:spPr>
        <p:txBody>
          <a:bodyPr/>
          <a:lstStyle/>
          <a:p>
            <a:r>
              <a:t>Some types of organisms rely on the energy stored in chemical compounds </a:t>
            </a:r>
          </a:p>
        </p:txBody>
      </p:sp>
      <p:sp>
        <p:nvSpPr>
          <p:cNvPr id="176" name="Only some Bacteria Do This!!!!!!"/>
          <p:cNvSpPr txBox="1"/>
          <p:nvPr/>
        </p:nvSpPr>
        <p:spPr>
          <a:xfrm>
            <a:off x="1622709" y="3037386"/>
            <a:ext cx="5892801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Only some Bacteria Do This!!!!!!</a:t>
            </a:r>
          </a:p>
        </p:txBody>
      </p:sp>
    </p:spTree>
    <p:extLst>
      <p:ext uri="{BB962C8B-B14F-4D97-AF65-F5344CB8AC3E}">
        <p14:creationId xmlns:p14="http://schemas.microsoft.com/office/powerpoint/2010/main" val="252892331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any organisms rely on other organisms for energy and food. They are called heterotrophs.…"/>
          <p:cNvSpPr txBox="1">
            <a:spLocks noGrp="1"/>
          </p:cNvSpPr>
          <p:nvPr>
            <p:ph type="body" idx="1"/>
          </p:nvPr>
        </p:nvSpPr>
        <p:spPr>
          <a:xfrm>
            <a:off x="1718607" y="225315"/>
            <a:ext cx="8767589" cy="6390729"/>
          </a:xfrm>
          <a:prstGeom prst="rect">
            <a:avLst/>
          </a:prstGeom>
        </p:spPr>
        <p:txBody>
          <a:bodyPr/>
          <a:lstStyle/>
          <a:p>
            <a:r>
              <a:t>Many organisms rely on other organisms for energy and food. They are called heterotrophs.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Hetero means different; -troph means feeding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Heterotrophs are also called consumers</a:t>
            </a:r>
          </a:p>
        </p:txBody>
      </p:sp>
      <p:pic>
        <p:nvPicPr>
          <p:cNvPr id="179" name="consumer_med.jpeg" descr="consumer_m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2400717"/>
            <a:ext cx="9144000" cy="3934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20826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Herbivores: such as cows, get energy by eating only plants.…"/>
          <p:cNvSpPr txBox="1">
            <a:spLocks noGrp="1"/>
          </p:cNvSpPr>
          <p:nvPr>
            <p:ph type="body" idx="1"/>
          </p:nvPr>
        </p:nvSpPr>
        <p:spPr>
          <a:xfrm>
            <a:off x="1524000" y="1200780"/>
            <a:ext cx="9144000" cy="6036158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Herbivores</a:t>
            </a:r>
            <a:r>
              <a:rPr b="0" u="none"/>
              <a:t>: such as cows, get energy by eating only plants.</a:t>
            </a:r>
          </a:p>
          <a:p>
            <a:pPr marL="0" indent="0">
              <a:buSzTx/>
              <a:buNone/>
            </a:pPr>
            <a:endParaRPr b="0" u="none"/>
          </a:p>
          <a:p>
            <a:endParaRPr b="0" u="none"/>
          </a:p>
          <a:p>
            <a:pPr>
              <a:defRPr b="1" u="sng"/>
            </a:pPr>
            <a:r>
              <a:t>Carnivores</a:t>
            </a:r>
            <a:r>
              <a:rPr b="0" u="none"/>
              <a:t>: such as snakes, get energy by eating only animals.</a:t>
            </a:r>
          </a:p>
        </p:txBody>
      </p:sp>
      <p:pic>
        <p:nvPicPr>
          <p:cNvPr id="182" name="Group-of-Bunnies-wb1.jpg" descr="Group-of-Bunnies-wb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183" y="2278215"/>
            <a:ext cx="3048001" cy="10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ypes of heterotrophs"/>
          <p:cNvSpPr txBox="1">
            <a:spLocks noGrp="1"/>
          </p:cNvSpPr>
          <p:nvPr>
            <p:ph type="title"/>
          </p:nvPr>
        </p:nvSpPr>
        <p:spPr>
          <a:xfrm>
            <a:off x="1981200" y="57781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Types of heterotrophs</a:t>
            </a:r>
          </a:p>
        </p:txBody>
      </p:sp>
      <p:pic>
        <p:nvPicPr>
          <p:cNvPr id="185" name="MA_00000571_yy1599.jpg" descr="MA_00000571_yy159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9191" y="4029918"/>
            <a:ext cx="3308167" cy="2749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whole logo.png" descr="whole 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2794" y="4496041"/>
            <a:ext cx="3315690" cy="2038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s.jpg" descr="image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64182" y="1849928"/>
            <a:ext cx="3116685" cy="15830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97846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FRUITS-AND-VEGGIES-fruits-and-vegetables-25512830-400-300.jpg" descr="FRUITS-AND-VEGGIES-fruits-and-vegetables-25512830-400-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47413">
            <a:off x="5534374" y="4038092"/>
            <a:ext cx="508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eat-veggies.jpg" descr="eat-veggi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9721" y="4321315"/>
            <a:ext cx="1190390" cy="1133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ute_cartoon_raccoon_classic_round_sticker-r64063b8ca22d4cf1a3eb167d221a7c38_v9waf_8byvr_324.jpg" descr="cute_cartoon_raccoon_classic_round_sticker-r64063b8ca22d4cf1a3eb167d221a7c38_v9waf_8byvr_32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1012" y="1129006"/>
            <a:ext cx="2259960" cy="2259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fursure-wildlife-and-pest-control-raccoons.jpg" descr="fursure-wildlife-and-pest-control-raccoon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4077" y="2822450"/>
            <a:ext cx="4035551" cy="403555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ypes of heterotrophs"/>
          <p:cNvSpPr txBox="1">
            <a:spLocks noGrp="1"/>
          </p:cNvSpPr>
          <p:nvPr>
            <p:ph type="title"/>
          </p:nvPr>
        </p:nvSpPr>
        <p:spPr>
          <a:xfrm>
            <a:off x="1981200" y="-8381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Types of heterotrophs</a:t>
            </a:r>
          </a:p>
        </p:txBody>
      </p:sp>
      <p:sp>
        <p:nvSpPr>
          <p:cNvPr id="195" name="Omnivores: such as humans, get energy by eating both plants and animals."/>
          <p:cNvSpPr txBox="1">
            <a:spLocks noGrp="1"/>
          </p:cNvSpPr>
          <p:nvPr>
            <p:ph type="body" idx="1"/>
          </p:nvPr>
        </p:nvSpPr>
        <p:spPr>
          <a:xfrm>
            <a:off x="1981200" y="792761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Omnivores</a:t>
            </a:r>
            <a:r>
              <a:rPr b="0" u="none"/>
              <a:t>: such as humans, get energy by eating both plants and animals.</a:t>
            </a:r>
          </a:p>
        </p:txBody>
      </p:sp>
      <p:pic>
        <p:nvPicPr>
          <p:cNvPr id="196" name="logo.png" descr="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93142" y="2136807"/>
            <a:ext cx="4454214" cy="682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Meat.jpg" descr="Meat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50357" y="3163154"/>
            <a:ext cx="3232593" cy="21555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27658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ypes of heterotrophs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Types of heterotrophs</a:t>
            </a:r>
          </a:p>
        </p:txBody>
      </p:sp>
      <p:sp>
        <p:nvSpPr>
          <p:cNvPr id="201" name="Decomposers: such as fungi, break down organic matter."/>
          <p:cNvSpPr txBox="1">
            <a:spLocks noGrp="1"/>
          </p:cNvSpPr>
          <p:nvPr>
            <p:ph type="body" idx="1"/>
          </p:nvPr>
        </p:nvSpPr>
        <p:spPr>
          <a:xfrm>
            <a:off x="1981200" y="1057399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Decomposers: such as fungi, break down organic matter.</a:t>
            </a:r>
          </a:p>
        </p:txBody>
      </p:sp>
      <p:pic>
        <p:nvPicPr>
          <p:cNvPr id="202" name="decomposers.gif" descr="decomposer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6509" y="2067298"/>
            <a:ext cx="5989308" cy="4532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ng_2630-Royalty-Free-Smiling-Mushroom-Cartoon-Character.png" descr="png_2630-Royalty-Free-Smiling-Mushroom-Cartoon-Charac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5696" y="2919086"/>
            <a:ext cx="3225240" cy="36933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48555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food chain cups.jpg" descr="food chain cup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0787" y="3545485"/>
            <a:ext cx="8624194" cy="31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1810787" y="3861052"/>
            <a:ext cx="3349304" cy="3501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7" name="Food Chain"/>
          <p:cNvSpPr txBox="1">
            <a:spLocks noGrp="1"/>
          </p:cNvSpPr>
          <p:nvPr>
            <p:ph type="title"/>
          </p:nvPr>
        </p:nvSpPr>
        <p:spPr>
          <a:xfrm>
            <a:off x="1981200" y="5778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Food Chain</a:t>
            </a:r>
          </a:p>
        </p:txBody>
      </p:sp>
      <p:sp>
        <p:nvSpPr>
          <p:cNvPr id="208" name="A food chain shows how living things transfer energy by eating and being eaten.…"/>
          <p:cNvSpPr txBox="1">
            <a:spLocks noGrp="1"/>
          </p:cNvSpPr>
          <p:nvPr>
            <p:ph type="body" idx="1"/>
          </p:nvPr>
        </p:nvSpPr>
        <p:spPr>
          <a:xfrm>
            <a:off x="1981200" y="1088123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 food chain shows how living things transfer energy by eating and being eaten.  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For example a food chain might consist of: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r>
              <a:t>Grass; a producer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r>
              <a:t>Zebra; a herbivore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r>
              <a:t>Lion; a carnivore</a:t>
            </a:r>
          </a:p>
        </p:txBody>
      </p:sp>
    </p:spTree>
    <p:extLst>
      <p:ext uri="{BB962C8B-B14F-4D97-AF65-F5344CB8AC3E}">
        <p14:creationId xmlns:p14="http://schemas.microsoft.com/office/powerpoint/2010/main" val="30544295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iosphere-as-life-support.png" descr="biosphere-as-life-suppo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3856" y="1048644"/>
            <a:ext cx="4882571" cy="442540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o understand relationships between living things, ecologists study events and organisms that range from a single individual to the entire biosphere.…"/>
          <p:cNvSpPr txBox="1">
            <a:spLocks noGrp="1"/>
          </p:cNvSpPr>
          <p:nvPr>
            <p:ph type="body" sz="half" idx="1"/>
          </p:nvPr>
        </p:nvSpPr>
        <p:spPr>
          <a:xfrm>
            <a:off x="1540751" y="614490"/>
            <a:ext cx="4545918" cy="57062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To understand relationships between living things, ecologists </a:t>
            </a:r>
            <a:r>
              <a:rPr lang="en-US" dirty="0" smtClean="0"/>
              <a:t>must </a:t>
            </a:r>
            <a:r>
              <a:rPr dirty="0" smtClean="0"/>
              <a:t>study events that </a:t>
            </a:r>
            <a:r>
              <a:rPr lang="en-US" dirty="0" smtClean="0"/>
              <a:t>occur</a:t>
            </a:r>
            <a:r>
              <a:rPr dirty="0" smtClean="0"/>
              <a:t> </a:t>
            </a:r>
            <a:r>
              <a:rPr lang="en-US" dirty="0" smtClean="0"/>
              <a:t>withing</a:t>
            </a:r>
            <a:r>
              <a:rPr dirty="0" smtClean="0"/>
              <a:t> </a:t>
            </a:r>
            <a:r>
              <a:rPr dirty="0"/>
              <a:t>a single </a:t>
            </a:r>
            <a:r>
              <a:rPr dirty="0" smtClean="0"/>
              <a:t>individual</a:t>
            </a:r>
            <a:r>
              <a:rPr lang="en-US" dirty="0" smtClean="0"/>
              <a:t> as well as</a:t>
            </a:r>
            <a:r>
              <a:rPr dirty="0" smtClean="0"/>
              <a:t> </a:t>
            </a:r>
            <a:r>
              <a:rPr lang="en-US" dirty="0" smtClean="0"/>
              <a:t>complex interactions in a range as large as the </a:t>
            </a:r>
            <a:r>
              <a:rPr dirty="0" smtClean="0"/>
              <a:t>entire </a:t>
            </a:r>
            <a:r>
              <a:rPr b="1" u="sng" dirty="0"/>
              <a:t>biosphere</a:t>
            </a:r>
            <a:r>
              <a:rPr dirty="0" smtClean="0"/>
              <a:t>.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defRPr sz="2800"/>
            </a:pPr>
            <a:r>
              <a:rPr dirty="0" smtClean="0"/>
              <a:t>Ecologist </a:t>
            </a:r>
            <a:r>
              <a:rPr dirty="0"/>
              <a:t>study many levels of organization</a:t>
            </a:r>
          </a:p>
        </p:txBody>
      </p:sp>
      <p:sp>
        <p:nvSpPr>
          <p:cNvPr id="122" name="Arrow"/>
          <p:cNvSpPr/>
          <p:nvPr/>
        </p:nvSpPr>
        <p:spPr>
          <a:xfrm>
            <a:off x="4834361" y="4675583"/>
            <a:ext cx="1252309" cy="29858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18251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od Web"/>
          <p:cNvSpPr txBox="1">
            <a:spLocks noGrp="1"/>
          </p:cNvSpPr>
          <p:nvPr>
            <p:ph type="title"/>
          </p:nvPr>
        </p:nvSpPr>
        <p:spPr>
          <a:xfrm>
            <a:off x="1981200" y="-145265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Food Web</a:t>
            </a:r>
          </a:p>
        </p:txBody>
      </p:sp>
      <p:sp>
        <p:nvSpPr>
          <p:cNvPr id="211" name="A food web links together all of the food chains in a ecosystem."/>
          <p:cNvSpPr txBox="1">
            <a:spLocks noGrp="1"/>
          </p:cNvSpPr>
          <p:nvPr>
            <p:ph type="body" idx="1"/>
          </p:nvPr>
        </p:nvSpPr>
        <p:spPr>
          <a:xfrm>
            <a:off x="1981200" y="7399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 food web links together all of the food chains in a ecosystem.</a:t>
            </a:r>
          </a:p>
        </p:txBody>
      </p:sp>
      <p:pic>
        <p:nvPicPr>
          <p:cNvPr id="212" name="sci97.png" descr="sci9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7752" y="1976618"/>
            <a:ext cx="6240579" cy="45648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455028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mperate Deciduous Forest  Food Web"/>
          <p:cNvSpPr txBox="1">
            <a:spLocks noGrp="1"/>
          </p:cNvSpPr>
          <p:nvPr>
            <p:ph type="title"/>
          </p:nvPr>
        </p:nvSpPr>
        <p:spPr>
          <a:xfrm>
            <a:off x="1981200" y="213189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16052">
              <a:defRPr sz="3549"/>
            </a:pPr>
            <a:r>
              <a:t>Temperate Deciduous Forest </a:t>
            </a:r>
            <a:br/>
            <a:r>
              <a:t>Food Web</a:t>
            </a:r>
          </a:p>
        </p:txBody>
      </p:sp>
      <p:pic>
        <p:nvPicPr>
          <p:cNvPr id="215" name="1686168485.png" descr="168616848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596" y="1356188"/>
            <a:ext cx="7738245" cy="52042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08203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553165037.jpg" descr="5531650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284" y="2601628"/>
            <a:ext cx="4062098" cy="4256372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rophic Levels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Trophic Levels</a:t>
            </a:r>
          </a:p>
        </p:txBody>
      </p:sp>
      <p:sp>
        <p:nvSpPr>
          <p:cNvPr id="219" name="Each step in a food chain or food web is called a trophic Level…"/>
          <p:cNvSpPr txBox="1">
            <a:spLocks noGrp="1"/>
          </p:cNvSpPr>
          <p:nvPr>
            <p:ph type="body" idx="1"/>
          </p:nvPr>
        </p:nvSpPr>
        <p:spPr>
          <a:xfrm>
            <a:off x="1817311" y="1313437"/>
            <a:ext cx="59034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Each step in a food chain or food web is called a trophic Level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Remember trophic means feeding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Producers are at the first trophic level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Consumers make up higher trophic levels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 b="1"/>
            </a:pPr>
            <a:r>
              <a:t>EACH CONSUMER DEPENDS ON THE TROPHIC LEVEL BELOW IT FOR ENERGY</a:t>
            </a:r>
          </a:p>
        </p:txBody>
      </p:sp>
    </p:spTree>
    <p:extLst>
      <p:ext uri="{BB962C8B-B14F-4D97-AF65-F5344CB8AC3E}">
        <p14:creationId xmlns:p14="http://schemas.microsoft.com/office/powerpoint/2010/main" val="16469998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roup-of-Bunnies-wb1.jpg" descr="Group-of-Bunnies-wb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2039" y="3717030"/>
            <a:ext cx="1710502" cy="569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Group-of-Bunnies-wb1.jpg" descr="Group-of-Bunnies-wb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0359" y="3717030"/>
            <a:ext cx="1710501" cy="569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Group-of-Bunnies-wb1.jpg" descr="Group-of-Bunnies-wb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4041" y="3709082"/>
            <a:ext cx="1710501" cy="569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Group-of-Bunnies-wb1.jpg" descr="Group-of-Bunnies-wb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3247" y="3662460"/>
            <a:ext cx="1874380" cy="624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520px-Ecological_pyramid.svg.png" descr="520px-Ecological_pyramid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351" y="1526973"/>
            <a:ext cx="7937946" cy="493068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rophic Levels"/>
          <p:cNvSpPr txBox="1">
            <a:spLocks noGrp="1"/>
          </p:cNvSpPr>
          <p:nvPr>
            <p:ph type="title"/>
          </p:nvPr>
        </p:nvSpPr>
        <p:spPr>
          <a:xfrm>
            <a:off x="1482555" y="348214"/>
            <a:ext cx="2916297" cy="1044639"/>
          </a:xfrm>
          <a:prstGeom prst="rect">
            <a:avLst/>
          </a:prstGeom>
        </p:spPr>
        <p:txBody>
          <a:bodyPr/>
          <a:lstStyle>
            <a:lvl1pPr defTabSz="406908">
              <a:defRPr sz="3471"/>
            </a:lvl1pPr>
          </a:lstStyle>
          <a:p>
            <a:r>
              <a:t>Trophic Levels</a:t>
            </a:r>
          </a:p>
        </p:txBody>
      </p:sp>
      <p:pic>
        <p:nvPicPr>
          <p:cNvPr id="227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00436" y="4952004"/>
            <a:ext cx="1810364" cy="152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4984" y="4947240"/>
            <a:ext cx="1810363" cy="152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2adf81f6d5055e808b99081f7871237a.gif" descr="2adf81f6d5055e808b99081f7871237a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35801" y="2273170"/>
            <a:ext cx="1086259" cy="90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3977" y="4849584"/>
            <a:ext cx="1810364" cy="152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2039" y="4870068"/>
            <a:ext cx="1810364" cy="152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1398" y="4952004"/>
            <a:ext cx="1810363" cy="152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7555" y="4952004"/>
            <a:ext cx="1810364" cy="152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1928" y="5973390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0665" y="5973390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98851" y="5973390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11760" y="5966988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3022" y="5966988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3846" y="5973390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5109" y="5973390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8141" y="5973390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grass_PNG4928.png" descr="grass_PNG49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7634" y="5973390"/>
            <a:ext cx="602526" cy="5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2adf81f6d5055e808b99081f7871237a.gif" descr="2adf81f6d5055e808b99081f7871237a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73576" y="2304350"/>
            <a:ext cx="1048964" cy="87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Bald-Eagle-PNG-File.png" descr="Bald-Eagle-PNG-Fil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80355" y="1"/>
            <a:ext cx="5315863" cy="22289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66706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cological Pyramids"/>
          <p:cNvSpPr txBox="1">
            <a:spLocks noGrp="1"/>
          </p:cNvSpPr>
          <p:nvPr>
            <p:ph type="title"/>
          </p:nvPr>
        </p:nvSpPr>
        <p:spPr>
          <a:xfrm>
            <a:off x="1981200" y="8359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Ecological Pyramids	</a:t>
            </a:r>
          </a:p>
        </p:txBody>
      </p:sp>
      <p:sp>
        <p:nvSpPr>
          <p:cNvPr id="247" name="Ecological Pyramids are diagrams that show the relative amount of energy or matter at each trophic level.…"/>
          <p:cNvSpPr txBox="1">
            <a:spLocks noGrp="1"/>
          </p:cNvSpPr>
          <p:nvPr>
            <p:ph type="body" idx="1"/>
          </p:nvPr>
        </p:nvSpPr>
        <p:spPr>
          <a:xfrm>
            <a:off x="1981200" y="1151358"/>
            <a:ext cx="8229600" cy="55158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Ecological Pyramids are diagrams that show the relative amount of energy or matter at each trophic level.</a:t>
            </a:r>
          </a:p>
          <a:p>
            <a:pPr>
              <a:lnSpc>
                <a:spcPct val="90000"/>
              </a:lnSpc>
            </a:pPr>
            <a:r>
              <a:t>The types of ecological pyramids are: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 b="1" u="sng"/>
            </a:pPr>
            <a:r>
              <a:t>Energy Pyramids</a:t>
            </a:r>
            <a:r>
              <a:rPr b="0" u="none"/>
              <a:t>: Energy pyramids show how much energy is available at each trophic level.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 b="1" u="sng"/>
            </a:pPr>
            <a:r>
              <a:t>Biomass Pyramids</a:t>
            </a:r>
            <a:r>
              <a:rPr b="0" u="none"/>
              <a:t>: Biomass pyramids show the biomass (total amount of living tissue) at each trophic level.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 b="1" u="sng"/>
            </a:pPr>
            <a:r>
              <a:t>Pyramid of numbers</a:t>
            </a:r>
            <a:r>
              <a:rPr b="0" u="none"/>
              <a:t>: Pyramid of numbers shows the relative number of individual organisms at each trophic level.</a:t>
            </a:r>
          </a:p>
        </p:txBody>
      </p:sp>
    </p:spTree>
    <p:extLst>
      <p:ext uri="{BB962C8B-B14F-4D97-AF65-F5344CB8AC3E}">
        <p14:creationId xmlns:p14="http://schemas.microsoft.com/office/powerpoint/2010/main" val="418655765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Energy Pyramid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Energy Pyramid</a:t>
            </a:r>
          </a:p>
        </p:txBody>
      </p:sp>
      <p:sp>
        <p:nvSpPr>
          <p:cNvPr id="250" name="Only about 10 percent of the energy available at one trophic level is passed on to organisms at the next trophic level."/>
          <p:cNvSpPr txBox="1">
            <a:spLocks noGrp="1"/>
          </p:cNvSpPr>
          <p:nvPr>
            <p:ph type="body" idx="1"/>
          </p:nvPr>
        </p:nvSpPr>
        <p:spPr>
          <a:xfrm>
            <a:off x="1981200" y="106408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Only about 10 percent of the energy available at one trophic level is passed on to organisms at the next trophic level.</a:t>
            </a:r>
          </a:p>
        </p:txBody>
      </p:sp>
      <p:pic>
        <p:nvPicPr>
          <p:cNvPr id="251" name="energy pyramids.png" descr="energy pyramid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2171696"/>
            <a:ext cx="7802600" cy="438241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10,000 kcal"/>
          <p:cNvSpPr txBox="1"/>
          <p:nvPr/>
        </p:nvSpPr>
        <p:spPr>
          <a:xfrm>
            <a:off x="8250770" y="5305126"/>
            <a:ext cx="246844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008000"/>
                </a:solidFill>
              </a:defRPr>
            </a:lvl1pPr>
          </a:lstStyle>
          <a:p>
            <a:pPr defTabSz="457200" hangingPunct="0"/>
            <a:r>
              <a:rPr kern="0">
                <a:latin typeface="Calibri"/>
                <a:cs typeface="Calibri"/>
                <a:sym typeface="Calibri"/>
              </a:rPr>
              <a:t>10,000 kcal</a:t>
            </a:r>
          </a:p>
        </p:txBody>
      </p:sp>
      <p:sp>
        <p:nvSpPr>
          <p:cNvPr id="253" name="1,000 kcal"/>
          <p:cNvSpPr txBox="1"/>
          <p:nvPr/>
        </p:nvSpPr>
        <p:spPr>
          <a:xfrm>
            <a:off x="8465857" y="4023708"/>
            <a:ext cx="246844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3366FF"/>
                </a:solidFill>
              </a:defRPr>
            </a:lvl1pPr>
          </a:lstStyle>
          <a:p>
            <a:pPr defTabSz="457200" hangingPunct="0"/>
            <a:r>
              <a:rPr kern="0">
                <a:latin typeface="Calibri"/>
                <a:cs typeface="Calibri"/>
                <a:sym typeface="Calibri"/>
              </a:rPr>
              <a:t>1,000 kcal</a:t>
            </a:r>
          </a:p>
        </p:txBody>
      </p:sp>
      <p:sp>
        <p:nvSpPr>
          <p:cNvPr id="254" name="100 kcal"/>
          <p:cNvSpPr txBox="1"/>
          <p:nvPr/>
        </p:nvSpPr>
        <p:spPr>
          <a:xfrm>
            <a:off x="8761662" y="2742290"/>
            <a:ext cx="246844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FF0000"/>
                </a:solidFill>
              </a:defRPr>
            </a:lvl1pPr>
          </a:lstStyle>
          <a:p>
            <a:pPr defTabSz="457200" hangingPunct="0"/>
            <a:r>
              <a:rPr kern="0">
                <a:latin typeface="Calibri"/>
                <a:cs typeface="Calibri"/>
                <a:sym typeface="Calibri"/>
              </a:rPr>
              <a:t>100 kcal</a:t>
            </a:r>
          </a:p>
        </p:txBody>
      </p:sp>
    </p:spTree>
    <p:extLst>
      <p:ext uri="{BB962C8B-B14F-4D97-AF65-F5344CB8AC3E}">
        <p14:creationId xmlns:p14="http://schemas.microsoft.com/office/powerpoint/2010/main" val="148388488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6.png" descr="Picture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1700" y="1574800"/>
            <a:ext cx="7226300" cy="528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Biomass Pyramid"/>
          <p:cNvSpPr txBox="1">
            <a:spLocks noGrp="1"/>
          </p:cNvSpPr>
          <p:nvPr>
            <p:ph type="title"/>
          </p:nvPr>
        </p:nvSpPr>
        <p:spPr>
          <a:xfrm>
            <a:off x="1981200" y="-19459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Biomass Pyramid</a:t>
            </a:r>
          </a:p>
        </p:txBody>
      </p:sp>
      <p:sp>
        <p:nvSpPr>
          <p:cNvPr id="258" name="Illustrates the amount of living tissue, at each trophic level."/>
          <p:cNvSpPr txBox="1">
            <a:spLocks noGrp="1"/>
          </p:cNvSpPr>
          <p:nvPr>
            <p:ph type="body" idx="1"/>
          </p:nvPr>
        </p:nvSpPr>
        <p:spPr>
          <a:xfrm>
            <a:off x="1981200" y="61586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Illustrates the amount of living tissue, at each trophic level.</a:t>
            </a:r>
          </a:p>
        </p:txBody>
      </p:sp>
      <p:sp>
        <p:nvSpPr>
          <p:cNvPr id="259" name="Rectangle"/>
          <p:cNvSpPr/>
          <p:nvPr/>
        </p:nvSpPr>
        <p:spPr>
          <a:xfrm>
            <a:off x="4053900" y="2181451"/>
            <a:ext cx="1352012" cy="7783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0" name="**Notice that each category is measured in kg/km2 **"/>
          <p:cNvSpPr txBox="1"/>
          <p:nvPr/>
        </p:nvSpPr>
        <p:spPr>
          <a:xfrm>
            <a:off x="8150905" y="2036478"/>
            <a:ext cx="230456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**Notice that each category is measured in kg/km</a:t>
            </a:r>
            <a:r>
              <a:rPr kern="0" baseline="3000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2</a:t>
            </a:r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**</a:t>
            </a:r>
          </a:p>
        </p:txBody>
      </p:sp>
      <p:pic>
        <p:nvPicPr>
          <p:cNvPr id="261" name="grass_PNG4928.png" descr="grass_PNG49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7970" y="5141830"/>
            <a:ext cx="1810364" cy="152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Red-Fox.jpg" descr="Red-Fox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6047" y="2959810"/>
            <a:ext cx="1515892" cy="103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Wolf-Download-PNG.png" descr="Wolf-Download-PN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97439" y="1146855"/>
            <a:ext cx="1648492" cy="1812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lebre-rtica-nova-4387797.jpg" descr="lebre-rtica-nova-4387797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76344" y="4219520"/>
            <a:ext cx="1888908" cy="12608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841609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yramid of Numbers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Pyramid of Numbers</a:t>
            </a:r>
          </a:p>
        </p:txBody>
      </p:sp>
      <p:sp>
        <p:nvSpPr>
          <p:cNvPr id="267" name="Shows the relative number of individual organisms at each trophic level"/>
          <p:cNvSpPr txBox="1">
            <a:spLocks noGrp="1"/>
          </p:cNvSpPr>
          <p:nvPr>
            <p:ph type="body" idx="1"/>
          </p:nvPr>
        </p:nvSpPr>
        <p:spPr>
          <a:xfrm>
            <a:off x="1981200" y="944742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Shows the relative number of individual organisms at each trophic level</a:t>
            </a:r>
          </a:p>
        </p:txBody>
      </p:sp>
      <p:pic>
        <p:nvPicPr>
          <p:cNvPr id="268" name="b997.jpg" descr="b99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1360" y="1923976"/>
            <a:ext cx="5999551" cy="5026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yramid of Numbers.gif" descr="Pyramid of Number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2140031"/>
            <a:ext cx="3517900" cy="32385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7243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What Shapes an Ecosystem?"/>
          <p:cNvSpPr txBox="1">
            <a:spLocks noGrp="1"/>
          </p:cNvSpPr>
          <p:nvPr>
            <p:ph type="title"/>
          </p:nvPr>
        </p:nvSpPr>
        <p:spPr>
          <a:xfrm>
            <a:off x="1981200" y="-80501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r>
              <a:rPr b="1" u="none" dirty="0"/>
              <a:t>What Shapes an Ecosystem?</a:t>
            </a:r>
          </a:p>
        </p:txBody>
      </p:sp>
      <p:sp>
        <p:nvSpPr>
          <p:cNvPr id="272" name="Organisms in ecosystems are affected by both biotic and abiotic factors.…"/>
          <p:cNvSpPr txBox="1">
            <a:spLocks noGrp="1"/>
          </p:cNvSpPr>
          <p:nvPr>
            <p:ph type="body" idx="1"/>
          </p:nvPr>
        </p:nvSpPr>
        <p:spPr>
          <a:xfrm>
            <a:off x="1749334" y="937348"/>
            <a:ext cx="8685650" cy="6773572"/>
          </a:xfrm>
          <a:prstGeom prst="rect">
            <a:avLst/>
          </a:prstGeom>
        </p:spPr>
        <p:txBody>
          <a:bodyPr/>
          <a:lstStyle/>
          <a:p>
            <a:r>
              <a:rPr dirty="0"/>
              <a:t>Organisms in ecosystems are affected by both biotic and abiotic factors.</a:t>
            </a:r>
          </a:p>
          <a:p>
            <a:pPr marL="742950" lvl="1" indent="-285750">
              <a:spcBef>
                <a:spcPts val="600"/>
              </a:spcBef>
              <a:defRPr sz="2800" b="1" u="sng"/>
            </a:pPr>
            <a:r>
              <a:rPr dirty="0"/>
              <a:t>Biotic factors</a:t>
            </a:r>
            <a:r>
              <a:rPr b="0" u="none" dirty="0"/>
              <a:t>: are all of the living things with which organisms interact.</a:t>
            </a:r>
          </a:p>
          <a:p>
            <a:pPr marL="742950" lvl="1" indent="-285750">
              <a:spcBef>
                <a:spcPts val="600"/>
              </a:spcBef>
              <a:defRPr sz="2800" b="1" u="sng"/>
            </a:pPr>
            <a:r>
              <a:rPr dirty="0"/>
              <a:t>Abiotic factors</a:t>
            </a:r>
            <a:r>
              <a:rPr b="0" u="none" dirty="0"/>
              <a:t>: are non-living, physical things like temperature, soil and water.</a:t>
            </a:r>
          </a:p>
        </p:txBody>
      </p:sp>
      <p:pic>
        <p:nvPicPr>
          <p:cNvPr id="273" name="abiotic biotic.jpg" descr="abiotic bioti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746" y="3996021"/>
            <a:ext cx="5436589" cy="2657887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42811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iotic and Abiotic Factors"/>
          <p:cNvSpPr txBox="1">
            <a:spLocks noGrp="1"/>
          </p:cNvSpPr>
          <p:nvPr>
            <p:ph type="title"/>
          </p:nvPr>
        </p:nvSpPr>
        <p:spPr>
          <a:xfrm>
            <a:off x="1981200" y="39082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Biotic and Abiotic Factors</a:t>
            </a:r>
          </a:p>
        </p:txBody>
      </p:sp>
      <p:pic>
        <p:nvPicPr>
          <p:cNvPr id="276" name="croc_abiotic_and_biotic_factors.png" descr="croc_abiotic_and_biotic_facto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595" y="975670"/>
            <a:ext cx="7931417" cy="57106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19253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ndividual, Species, Population, Community, Ecosystem, Biome, Biosphere"/>
          <p:cNvSpPr txBox="1">
            <a:spLocks noGrp="1"/>
          </p:cNvSpPr>
          <p:nvPr>
            <p:ph type="title"/>
          </p:nvPr>
        </p:nvSpPr>
        <p:spPr>
          <a:xfrm>
            <a:off x="1981200" y="551161"/>
            <a:ext cx="8229600" cy="1143001"/>
          </a:xfrm>
          <a:prstGeom prst="rect">
            <a:avLst/>
          </a:prstGeom>
        </p:spPr>
        <p:txBody>
          <a:bodyPr/>
          <a:lstStyle>
            <a:lvl1pPr defTabSz="397763">
              <a:defRPr sz="3393"/>
            </a:lvl1pPr>
          </a:lstStyle>
          <a:p>
            <a:r>
              <a:rPr b="1" dirty="0"/>
              <a:t>Individual, Species, Population, Community, Ecosystem, Biome, Biosphere</a:t>
            </a:r>
          </a:p>
        </p:txBody>
      </p:sp>
      <p:sp>
        <p:nvSpPr>
          <p:cNvPr id="125" name="Individual organism…"/>
          <p:cNvSpPr txBox="1">
            <a:spLocks noGrp="1"/>
          </p:cNvSpPr>
          <p:nvPr>
            <p:ph type="body" idx="1"/>
          </p:nvPr>
        </p:nvSpPr>
        <p:spPr>
          <a:xfrm>
            <a:off x="1766106" y="2251917"/>
            <a:ext cx="8699604" cy="4333402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Individual organism</a:t>
            </a:r>
          </a:p>
          <a:p>
            <a:pPr marL="742950" lvl="1" indent="-285750">
              <a:spcBef>
                <a:spcPts val="600"/>
              </a:spcBef>
              <a:defRPr sz="2800" u="sng"/>
            </a:pPr>
            <a:r>
              <a:t>Species</a:t>
            </a:r>
            <a:r>
              <a:rPr u="none"/>
              <a:t>: a group of similar organisms that mate and produce </a:t>
            </a:r>
            <a:r>
              <a:t>fertile offspring </a:t>
            </a:r>
            <a:r>
              <a:rPr sz="2000"/>
              <a:t>(babies can have babies).</a:t>
            </a:r>
          </a:p>
          <a:p>
            <a:pPr>
              <a:defRPr b="1" u="sng"/>
            </a:pPr>
            <a:r>
              <a:t>Population</a:t>
            </a:r>
            <a:r>
              <a:rPr b="0" u="none"/>
              <a:t>: a group of individuals of the same species that live in the same area</a:t>
            </a:r>
          </a:p>
          <a:p>
            <a:pPr>
              <a:defRPr b="1" u="sng"/>
            </a:pPr>
            <a:r>
              <a:t>Community</a:t>
            </a:r>
            <a:r>
              <a:rPr b="0" u="none"/>
              <a:t>: a collection of different populations that live together in an area</a:t>
            </a:r>
          </a:p>
        </p:txBody>
      </p:sp>
    </p:spTree>
    <p:extLst>
      <p:ext uri="{BB962C8B-B14F-4D97-AF65-F5344CB8AC3E}">
        <p14:creationId xmlns:p14="http://schemas.microsoft.com/office/powerpoint/2010/main" val="58924971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Habitat"/>
          <p:cNvSpPr txBox="1">
            <a:spLocks noGrp="1"/>
          </p:cNvSpPr>
          <p:nvPr>
            <p:ph type="title"/>
          </p:nvPr>
        </p:nvSpPr>
        <p:spPr>
          <a:xfrm>
            <a:off x="1981200" y="14985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Habitat</a:t>
            </a:r>
          </a:p>
        </p:txBody>
      </p:sp>
      <p:sp>
        <p:nvSpPr>
          <p:cNvPr id="279" name="A habitat is the area where an organism lives.…"/>
          <p:cNvSpPr txBox="1">
            <a:spLocks noGrp="1"/>
          </p:cNvSpPr>
          <p:nvPr>
            <p:ph type="body" idx="1"/>
          </p:nvPr>
        </p:nvSpPr>
        <p:spPr>
          <a:xfrm>
            <a:off x="1981200" y="110015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 habitat is the area where an organism lives.</a:t>
            </a:r>
          </a:p>
          <a:p>
            <a:r>
              <a:t>A habitat has both biotic and abiotic factors.</a:t>
            </a:r>
          </a:p>
        </p:txBody>
      </p:sp>
      <p:pic>
        <p:nvPicPr>
          <p:cNvPr id="280" name="65330-004-24D9B69C.jpg" descr="65330-004-24D9B69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52" y="2509110"/>
            <a:ext cx="5727701" cy="38100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26659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Niche"/>
          <p:cNvSpPr txBox="1">
            <a:spLocks noGrp="1"/>
          </p:cNvSpPr>
          <p:nvPr>
            <p:ph type="title"/>
          </p:nvPr>
        </p:nvSpPr>
        <p:spPr>
          <a:xfrm>
            <a:off x="1981200" y="-92175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Niche</a:t>
            </a:r>
          </a:p>
        </p:txBody>
      </p:sp>
      <p:sp>
        <p:nvSpPr>
          <p:cNvPr id="287" name="A niche includes all of the abiotic and biotic things in an organism’s habitat and the way the organism uses those things."/>
          <p:cNvSpPr txBox="1">
            <a:spLocks noGrp="1"/>
          </p:cNvSpPr>
          <p:nvPr>
            <p:ph type="body" idx="1"/>
          </p:nvPr>
        </p:nvSpPr>
        <p:spPr>
          <a:xfrm>
            <a:off x="1981200" y="808909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 niche includes all of the abiotic and biotic things in an organism’s habitat and the way the organism uses those things.</a:t>
            </a:r>
          </a:p>
        </p:txBody>
      </p:sp>
      <p:pic>
        <p:nvPicPr>
          <p:cNvPr id="288" name="Purple-throated_carib_hummingbird_feeding.jpg" descr="Purple-throated_carib_hummingbird_feed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0376" y="2494714"/>
            <a:ext cx="6176235" cy="411749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6097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hapter-3-5-lecture-ecology-population-growth-3-728.jpg" descr="chapter-3-5-lecture-ecology-population-growth-3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94590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"/>
          <p:cNvSpPr/>
          <p:nvPr/>
        </p:nvSpPr>
        <p:spPr>
          <a:xfrm>
            <a:off x="3214015" y="5950343"/>
            <a:ext cx="1690015" cy="38918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9" name="Rectangle"/>
          <p:cNvSpPr/>
          <p:nvPr/>
        </p:nvSpPr>
        <p:spPr>
          <a:xfrm>
            <a:off x="4339451" y="5426800"/>
            <a:ext cx="1690016" cy="38918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0" name="Rectangle"/>
          <p:cNvSpPr/>
          <p:nvPr/>
        </p:nvSpPr>
        <p:spPr>
          <a:xfrm>
            <a:off x="5435402" y="4320712"/>
            <a:ext cx="1773193" cy="47233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5215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cosystem: all of the organisms living in a specific place, together with their physical environment…"/>
          <p:cNvSpPr txBox="1">
            <a:spLocks noGrp="1"/>
          </p:cNvSpPr>
          <p:nvPr>
            <p:ph type="body" idx="1"/>
          </p:nvPr>
        </p:nvSpPr>
        <p:spPr>
          <a:xfrm>
            <a:off x="1766106" y="275299"/>
            <a:ext cx="8699604" cy="6371471"/>
          </a:xfrm>
          <a:prstGeom prst="rect">
            <a:avLst/>
          </a:prstGeom>
        </p:spPr>
        <p:txBody>
          <a:bodyPr/>
          <a:lstStyle/>
          <a:p>
            <a:pPr marL="336042" indent="-336042" defTabSz="448055">
              <a:lnSpc>
                <a:spcPct val="90000"/>
              </a:lnSpc>
              <a:defRPr sz="3136" b="1" u="sng"/>
            </a:pPr>
            <a:r>
              <a:t>Ecosystem</a:t>
            </a:r>
            <a:r>
              <a:rPr b="0" u="none"/>
              <a:t>: all of the organisms living in a specific place, together with their physical environment</a:t>
            </a:r>
          </a:p>
          <a:p>
            <a:pPr marL="336042" indent="-336042" defTabSz="448055">
              <a:lnSpc>
                <a:spcPct val="90000"/>
              </a:lnSpc>
              <a:defRPr sz="3136" b="1" u="sng"/>
            </a:pPr>
            <a:r>
              <a:t>Biome</a:t>
            </a:r>
            <a:r>
              <a:rPr b="0" u="none"/>
              <a:t>: a group of ecosystems with the same climate and similar dominant communities</a:t>
            </a:r>
          </a:p>
          <a:p>
            <a:pPr marL="336042" indent="-336042" defTabSz="448055">
              <a:lnSpc>
                <a:spcPct val="90000"/>
              </a:lnSpc>
              <a:defRPr sz="3136" b="1" u="sng"/>
            </a:pPr>
            <a:endParaRPr b="0" u="none"/>
          </a:p>
          <a:p>
            <a:pPr marL="336042" indent="-336042" defTabSz="448055">
              <a:lnSpc>
                <a:spcPct val="90000"/>
              </a:lnSpc>
              <a:defRPr sz="3136" b="1" u="sng"/>
            </a:pPr>
            <a:endParaRPr b="0" u="none"/>
          </a:p>
          <a:p>
            <a:pPr marL="336042" indent="-336042" defTabSz="448055">
              <a:lnSpc>
                <a:spcPct val="90000"/>
              </a:lnSpc>
              <a:defRPr sz="3136" b="1" u="sng"/>
            </a:pPr>
            <a:endParaRPr b="0" u="none"/>
          </a:p>
          <a:p>
            <a:pPr marL="336042" indent="-336042" defTabSz="448055">
              <a:lnSpc>
                <a:spcPct val="90000"/>
              </a:lnSpc>
              <a:defRPr sz="3136" b="1" u="sng"/>
            </a:pPr>
            <a:endParaRPr b="0" u="none"/>
          </a:p>
          <a:p>
            <a:pPr marL="336042" indent="-336042" defTabSz="448055">
              <a:lnSpc>
                <a:spcPct val="90000"/>
              </a:lnSpc>
              <a:defRPr sz="3136" b="1" u="sng"/>
            </a:pPr>
            <a:endParaRPr b="0" u="none"/>
          </a:p>
          <a:p>
            <a:pPr marL="336042" indent="-336042" defTabSz="448055">
              <a:lnSpc>
                <a:spcPct val="90000"/>
              </a:lnSpc>
              <a:defRPr sz="3136" b="1" u="sng"/>
            </a:pPr>
            <a:endParaRPr b="0" u="none"/>
          </a:p>
          <a:p>
            <a:pPr marL="336042" indent="-336042" defTabSz="448055">
              <a:lnSpc>
                <a:spcPct val="90000"/>
              </a:lnSpc>
              <a:defRPr sz="3136" b="1" u="sng"/>
            </a:pPr>
            <a:r>
              <a:t>Biosphere</a:t>
            </a:r>
            <a:r>
              <a:rPr b="0" u="none"/>
              <a:t>: the part of the planet (land, water and air) where all life exists</a:t>
            </a:r>
          </a:p>
        </p:txBody>
      </p:sp>
      <p:pic>
        <p:nvPicPr>
          <p:cNvPr id="133" name="biomes-world.jpg" descr="biomes-worl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558" y="2759205"/>
            <a:ext cx="5889249" cy="24306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04589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mperate Deciduous Forest"/>
          <p:cNvSpPr txBox="1">
            <a:spLocks noGrp="1"/>
          </p:cNvSpPr>
          <p:nvPr>
            <p:ph type="title"/>
          </p:nvPr>
        </p:nvSpPr>
        <p:spPr>
          <a:xfrm>
            <a:off x="1981200" y="-124785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Temperate Deciduous Forest</a:t>
            </a:r>
          </a:p>
        </p:txBody>
      </p:sp>
      <p:pic>
        <p:nvPicPr>
          <p:cNvPr id="136" name="deciduous_location_map001.gif" descr="deciduous_location_map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3156" y="2064106"/>
            <a:ext cx="4610101" cy="280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dysart_woods_6702.jpg" descr="dysart_woods_67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0424" y="1190429"/>
            <a:ext cx="3190377" cy="2124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autumn-foliage.jpg" descr="autumn-foli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0424" y="3753207"/>
            <a:ext cx="3446220" cy="24137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24011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hapter-3-5-lecture-ecology-population-growth-3-728.jpg" descr="chapter-3-5-lecture-ecology-population-growth-3-7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62304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tangle"/>
          <p:cNvSpPr/>
          <p:nvPr/>
        </p:nvSpPr>
        <p:spPr>
          <a:xfrm>
            <a:off x="6768166" y="3286499"/>
            <a:ext cx="1823167" cy="38918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3" name="Rectangle"/>
          <p:cNvSpPr/>
          <p:nvPr/>
        </p:nvSpPr>
        <p:spPr>
          <a:xfrm>
            <a:off x="7536353" y="2159928"/>
            <a:ext cx="1188132" cy="38918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4" name="Rectangle"/>
          <p:cNvSpPr/>
          <p:nvPr/>
        </p:nvSpPr>
        <p:spPr>
          <a:xfrm>
            <a:off x="8756771" y="879213"/>
            <a:ext cx="1690015" cy="38918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1391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"/>
          <p:cNvSpPr/>
          <p:nvPr/>
        </p:nvSpPr>
        <p:spPr>
          <a:xfrm>
            <a:off x="5301383" y="563284"/>
            <a:ext cx="1474923" cy="4915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7" name="Levels of Organization"/>
          <p:cNvSpPr txBox="1">
            <a:spLocks noGrp="1"/>
          </p:cNvSpPr>
          <p:nvPr>
            <p:ph type="title"/>
          </p:nvPr>
        </p:nvSpPr>
        <p:spPr>
          <a:xfrm>
            <a:off x="1524000" y="-78485"/>
            <a:ext cx="9144000" cy="11430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Levels of Organization</a:t>
            </a:r>
          </a:p>
        </p:txBody>
      </p:sp>
      <p:pic>
        <p:nvPicPr>
          <p:cNvPr id="148" name="Levels-of-Organization-in-an-Ecosystem.jpg" descr="Levels-of-Organization-in-an-Ecosyste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1018217"/>
            <a:ext cx="6350001" cy="54737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1712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et’s go outside…maybe."/>
          <p:cNvSpPr txBox="1">
            <a:spLocks noGrp="1"/>
          </p:cNvSpPr>
          <p:nvPr>
            <p:ph type="title"/>
          </p:nvPr>
        </p:nvSpPr>
        <p:spPr>
          <a:xfrm>
            <a:off x="1916045" y="299421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Side Note</a:t>
            </a:r>
            <a:r>
              <a:rPr lang="en-US" b="1" dirty="0" smtClean="0"/>
              <a:t>: </a:t>
            </a:r>
            <a:r>
              <a:rPr lang="en-US" dirty="0" smtClean="0"/>
              <a:t>Ecological Succession</a:t>
            </a:r>
            <a:endParaRPr dirty="0"/>
          </a:p>
        </p:txBody>
      </p:sp>
      <p:pic>
        <p:nvPicPr>
          <p:cNvPr id="161" name="Image result for succession" descr="Image result for success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5688" y="1904271"/>
            <a:ext cx="8606922" cy="443450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35301" y="1131189"/>
            <a:ext cx="50103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 A process by which old growth climax communities</a:t>
            </a:r>
          </a:p>
          <a:p>
            <a:pPr defTabSz="457200" hangingPunct="0"/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are created overtime.</a:t>
            </a:r>
            <a:endParaRPr lang="en-US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6987" y="3936859"/>
            <a:ext cx="18315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Pioneer organisms</a:t>
            </a:r>
            <a:endParaRPr lang="en-US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" name="Arrow"/>
          <p:cNvSpPr/>
          <p:nvPr/>
        </p:nvSpPr>
        <p:spPr>
          <a:xfrm rot="6206819">
            <a:off x="2423193" y="4512221"/>
            <a:ext cx="509286" cy="10848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100000">
                <a:schemeClr val="tx1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Arrow"/>
          <p:cNvSpPr/>
          <p:nvPr/>
        </p:nvSpPr>
        <p:spPr>
          <a:xfrm rot="5400000">
            <a:off x="2660252" y="4517855"/>
            <a:ext cx="509286" cy="10848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100000">
                <a:schemeClr val="tx1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5223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795</Words>
  <Application>Microsoft Office PowerPoint</Application>
  <PresentationFormat>Widescreen</PresentationFormat>
  <Paragraphs>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1_Office Theme</vt:lpstr>
      <vt:lpstr>What is Ecology?</vt:lpstr>
      <vt:lpstr>PowerPoint Presentation</vt:lpstr>
      <vt:lpstr>Individual, Species, Population, Community, Ecosystem, Biome, Biosphere</vt:lpstr>
      <vt:lpstr>PowerPoint Presentation</vt:lpstr>
      <vt:lpstr>PowerPoint Presentation</vt:lpstr>
      <vt:lpstr>Temperate Deciduous Forest</vt:lpstr>
      <vt:lpstr>PowerPoint Presentation</vt:lpstr>
      <vt:lpstr>Levels of Organization</vt:lpstr>
      <vt:lpstr>Side Note: Ecological Succession</vt:lpstr>
      <vt:lpstr>Energy Flows…</vt:lpstr>
      <vt:lpstr>Energy Flow</vt:lpstr>
      <vt:lpstr>PowerPoint Presentation</vt:lpstr>
      <vt:lpstr>Photosynthesis</vt:lpstr>
      <vt:lpstr>Chemosynthesis</vt:lpstr>
      <vt:lpstr>PowerPoint Presentation</vt:lpstr>
      <vt:lpstr>Types of heterotrophs</vt:lpstr>
      <vt:lpstr>Types of heterotrophs</vt:lpstr>
      <vt:lpstr>Types of heterotrophs</vt:lpstr>
      <vt:lpstr>Food Chain</vt:lpstr>
      <vt:lpstr>Food Web</vt:lpstr>
      <vt:lpstr>Temperate Deciduous Forest  Food Web</vt:lpstr>
      <vt:lpstr>Trophic Levels</vt:lpstr>
      <vt:lpstr>Trophic Levels</vt:lpstr>
      <vt:lpstr>Ecological Pyramids </vt:lpstr>
      <vt:lpstr>Energy Pyramid</vt:lpstr>
      <vt:lpstr>Biomass Pyramid</vt:lpstr>
      <vt:lpstr>Pyramid of Numbers</vt:lpstr>
      <vt:lpstr>What Shapes an Ecosystem?</vt:lpstr>
      <vt:lpstr>Biotic and Abiotic Factors</vt:lpstr>
      <vt:lpstr>Habitat</vt:lpstr>
      <vt:lpstr>Niche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Ecology?</dc:title>
  <dc:creator>Pasciak, Lauren A.</dc:creator>
  <cp:lastModifiedBy>Pasciak, Lauren A.</cp:lastModifiedBy>
  <cp:revision>2</cp:revision>
  <dcterms:created xsi:type="dcterms:W3CDTF">2018-05-15T19:01:33Z</dcterms:created>
  <dcterms:modified xsi:type="dcterms:W3CDTF">2018-05-15T19:03:17Z</dcterms:modified>
</cp:coreProperties>
</file>