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0706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936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2723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857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6212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7840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1119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9807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0530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7089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9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MP910221037.jpg" descr="MP9102210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496" y="2625195"/>
            <a:ext cx="4961468" cy="359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overpopulation-Aleem-Butts-Article.png" descr="overpopulation-Aleem-Butts-Artic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1986" y="2522147"/>
            <a:ext cx="3828814" cy="422020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How Populations Grow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How Populations Grow</a:t>
            </a:r>
          </a:p>
        </p:txBody>
      </p:sp>
      <p:sp>
        <p:nvSpPr>
          <p:cNvPr id="401" name="Three important characteristics of a population are geographic distribution, population density, and population growth rate."/>
          <p:cNvSpPr txBox="1">
            <a:spLocks noGrp="1"/>
          </p:cNvSpPr>
          <p:nvPr>
            <p:ph type="body" idx="1"/>
          </p:nvPr>
        </p:nvSpPr>
        <p:spPr>
          <a:xfrm>
            <a:off x="1981200" y="113453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Three important characteristics of a population are geographic distribution, population density, and population growth rate.</a:t>
            </a:r>
          </a:p>
        </p:txBody>
      </p:sp>
    </p:spTree>
    <p:extLst>
      <p:ext uri="{BB962C8B-B14F-4D97-AF65-F5344CB8AC3E}">
        <p14:creationId xmlns:p14="http://schemas.microsoft.com/office/powerpoint/2010/main" val="165242540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fast-growth-arrow-guy.jpg" descr="fast-growth-arrow-gu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9779" y="2933728"/>
            <a:ext cx="5446889" cy="392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Exponential Growth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Exponential Growth</a:t>
            </a:r>
          </a:p>
        </p:txBody>
      </p:sp>
      <p:sp>
        <p:nvSpPr>
          <p:cNvPr id="442" name="Occurs when members of a population reproduce at a constant rate.…"/>
          <p:cNvSpPr txBox="1">
            <a:spLocks noGrp="1"/>
          </p:cNvSpPr>
          <p:nvPr>
            <p:ph type="body" idx="1"/>
          </p:nvPr>
        </p:nvSpPr>
        <p:spPr>
          <a:xfrm>
            <a:off x="1981200" y="955793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Occurs when members of a population reproduce at a constant rate.</a:t>
            </a:r>
          </a:p>
          <a:p>
            <a:r>
              <a:t>Also called, J-shaped curve</a:t>
            </a:r>
          </a:p>
          <a:p>
            <a:r>
              <a:t>Under ideal conditions </a:t>
            </a:r>
            <a:r>
              <a:rPr u="sng"/>
              <a:t>with unlimited resources</a:t>
            </a:r>
            <a:r>
              <a:t>, a population will grow exponentially.</a:t>
            </a:r>
          </a:p>
        </p:txBody>
      </p:sp>
      <p:pic>
        <p:nvPicPr>
          <p:cNvPr id="443" name="exponentialgrowth.gif" descr="exponentialgrowth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5125" y="4582786"/>
            <a:ext cx="2159126" cy="198358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4441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J-Shaped Curve"/>
          <p:cNvSpPr txBox="1">
            <a:spLocks noGrp="1"/>
          </p:cNvSpPr>
          <p:nvPr>
            <p:ph type="title"/>
          </p:nvPr>
        </p:nvSpPr>
        <p:spPr>
          <a:xfrm>
            <a:off x="1981200" y="17115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6000" b="1" u="sng"/>
            </a:lvl1pPr>
          </a:lstStyle>
          <a:p>
            <a:r>
              <a:t>J-Shaped Curve</a:t>
            </a:r>
          </a:p>
        </p:txBody>
      </p:sp>
      <p:pic>
        <p:nvPicPr>
          <p:cNvPr id="446" name="12-exponentials-11.gif" descr="12-exponentials-1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6048" y="1568665"/>
            <a:ext cx="4817063" cy="4973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88773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arrow-with-two-points-in-s-shape_318-48854.jpg" descr="arrow-with-two-points-in-s-shape_318-488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46062">
            <a:off x="7040376" y="3762962"/>
            <a:ext cx="2935112" cy="2935112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Logistic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Logistic Growth</a:t>
            </a:r>
          </a:p>
        </p:txBody>
      </p:sp>
      <p:sp>
        <p:nvSpPr>
          <p:cNvPr id="450" name="As resources become less available, the growth of a population slows or stops.…"/>
          <p:cNvSpPr txBox="1">
            <a:spLocks noGrp="1"/>
          </p:cNvSpPr>
          <p:nvPr>
            <p:ph type="body" idx="1"/>
          </p:nvPr>
        </p:nvSpPr>
        <p:spPr>
          <a:xfrm>
            <a:off x="1981200" y="135179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As resources become less available, the growth of a population slows or stops.</a:t>
            </a:r>
          </a:p>
          <a:p>
            <a:r>
              <a:t>Also called, S-Shaped curve</a:t>
            </a:r>
          </a:p>
          <a:p>
            <a:r>
              <a:t>This form of growth occurs when a population’s growth slows or stops.</a:t>
            </a:r>
          </a:p>
        </p:txBody>
      </p:sp>
      <p:pic>
        <p:nvPicPr>
          <p:cNvPr id="451" name="logistic-OSB-Figure_45_03_01.jpg" descr="logistic-OSB-Figure_45_03_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7732" y="4434314"/>
            <a:ext cx="2406491" cy="203355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6987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-Shaped Curve"/>
          <p:cNvSpPr txBox="1"/>
          <p:nvPr/>
        </p:nvSpPr>
        <p:spPr>
          <a:xfrm>
            <a:off x="1981200" y="258787"/>
            <a:ext cx="8229600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6000" b="1" u="sng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S-Shaped Curve</a:t>
            </a:r>
          </a:p>
        </p:txBody>
      </p:sp>
      <p:pic>
        <p:nvPicPr>
          <p:cNvPr id="454" name="logistic-OSB-Figure_45_03_01.jpg" descr="logistic-OSB-Figure_45_03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1556" y="1514855"/>
            <a:ext cx="5851409" cy="4944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82851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Body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7" name="graph-comparisons.png" descr="graph-comparis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28795"/>
            <a:ext cx="9144000" cy="5397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630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arrying Capacity"/>
          <p:cNvSpPr txBox="1">
            <a:spLocks noGrp="1"/>
          </p:cNvSpPr>
          <p:nvPr>
            <p:ph type="title"/>
          </p:nvPr>
        </p:nvSpPr>
        <p:spPr>
          <a:xfrm>
            <a:off x="1981200" y="-2881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Carrying Capacity</a:t>
            </a:r>
          </a:p>
        </p:txBody>
      </p:sp>
      <p:sp>
        <p:nvSpPr>
          <p:cNvPr id="460" name="The number of individuals of a specific species a given environment can support.…"/>
          <p:cNvSpPr txBox="1">
            <a:spLocks noGrp="1"/>
          </p:cNvSpPr>
          <p:nvPr>
            <p:ph type="body" idx="1"/>
          </p:nvPr>
        </p:nvSpPr>
        <p:spPr>
          <a:xfrm>
            <a:off x="1627480" y="980248"/>
            <a:ext cx="8937040" cy="4525964"/>
          </a:xfrm>
          <a:prstGeom prst="rect">
            <a:avLst/>
          </a:prstGeom>
        </p:spPr>
        <p:txBody>
          <a:bodyPr/>
          <a:lstStyle/>
          <a:p>
            <a:r>
              <a:t>The number of individuals of a specific species a given environment can support.</a:t>
            </a:r>
          </a:p>
          <a:p>
            <a:r>
              <a:t>If, for example, resources start run out or space becomes limited, a population that was growing exponentially may start to slow or stop.</a:t>
            </a:r>
          </a:p>
          <a:p>
            <a:r>
              <a:t>Often represented by the letter K.</a:t>
            </a:r>
          </a:p>
        </p:txBody>
      </p:sp>
      <p:pic>
        <p:nvPicPr>
          <p:cNvPr id="461" name="cb07ae0c-5106-416c-8407-38da526923c6.gif" descr="cb07ae0c-5106-416c-8407-38da526923c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1138" y="4498649"/>
            <a:ext cx="2939663" cy="206969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</p:spPr>
      </p:pic>
      <p:sp>
        <p:nvSpPr>
          <p:cNvPr id="462" name="K"/>
          <p:cNvSpPr txBox="1"/>
          <p:nvPr/>
        </p:nvSpPr>
        <p:spPr>
          <a:xfrm>
            <a:off x="5005810" y="3687901"/>
            <a:ext cx="1738515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0" b="1">
                <a:ln w="12700">
                  <a:solidFill>
                    <a:srgbClr val="054697"/>
                  </a:solidFill>
                </a:ln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K</a:t>
            </a:r>
          </a:p>
        </p:txBody>
      </p:sp>
      <p:sp>
        <p:nvSpPr>
          <p:cNvPr id="463" name="Line"/>
          <p:cNvSpPr/>
          <p:nvPr/>
        </p:nvSpPr>
        <p:spPr>
          <a:xfrm flipV="1">
            <a:off x="6744324" y="4684889"/>
            <a:ext cx="2117455" cy="588063"/>
          </a:xfrm>
          <a:prstGeom prst="line">
            <a:avLst/>
          </a:prstGeom>
          <a:ln w="57150">
            <a:solidFill>
              <a:srgbClr val="3366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64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9630" y="4498650"/>
            <a:ext cx="2032061" cy="206969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465" name="Line"/>
          <p:cNvSpPr/>
          <p:nvPr/>
        </p:nvSpPr>
        <p:spPr>
          <a:xfrm flipH="1" flipV="1">
            <a:off x="3179704" y="5014147"/>
            <a:ext cx="1826107" cy="258804"/>
          </a:xfrm>
          <a:prstGeom prst="line">
            <a:avLst/>
          </a:prstGeom>
          <a:ln w="57150">
            <a:solidFill>
              <a:srgbClr val="3366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857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dynamics6.jpg" descr="dynamic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9705" y="338667"/>
            <a:ext cx="8351819" cy="626386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6677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mits to Growth"/>
          <p:cNvSpPr txBox="1">
            <a:spLocks noGrp="1"/>
          </p:cNvSpPr>
          <p:nvPr>
            <p:ph type="title"/>
          </p:nvPr>
        </p:nvSpPr>
        <p:spPr>
          <a:xfrm>
            <a:off x="193793" y="-139283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Limits to Growth</a:t>
            </a:r>
          </a:p>
        </p:txBody>
      </p:sp>
      <p:sp>
        <p:nvSpPr>
          <p:cNvPr id="470" name="A limiting factor is anything that slows population growth. There are two kinds of limiting factor.…"/>
          <p:cNvSpPr txBox="1">
            <a:spLocks noGrp="1"/>
          </p:cNvSpPr>
          <p:nvPr>
            <p:ph type="body" sz="half" idx="1"/>
          </p:nvPr>
        </p:nvSpPr>
        <p:spPr>
          <a:xfrm>
            <a:off x="1702741" y="3818938"/>
            <a:ext cx="5268148" cy="29162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A </a:t>
            </a:r>
            <a:r>
              <a:rPr b="1" u="sng"/>
              <a:t>limiting factor </a:t>
            </a:r>
            <a:r>
              <a:t>is anything that slows population growth. There are two kinds of limiting factor.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300" b="1"/>
            </a:pPr>
            <a:r>
              <a:t>Density-dependent </a:t>
            </a:r>
            <a:r>
              <a:rPr b="0"/>
              <a:t>limiting factors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300" b="1"/>
            </a:pPr>
            <a:r>
              <a:t>Density-independent </a:t>
            </a:r>
            <a:r>
              <a:rPr b="0"/>
              <a:t>limiting factors</a:t>
            </a:r>
          </a:p>
        </p:txBody>
      </p:sp>
      <p:pic>
        <p:nvPicPr>
          <p:cNvPr id="471" name="608635-512325-14.jpg" descr="608635-512325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0161" y="883575"/>
            <a:ext cx="2648186" cy="275003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472" name="limits.gif" descr="limit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5453" y="188621"/>
            <a:ext cx="3454401" cy="6527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91803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Density-Dependent Limiting Fa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3822" b="1"/>
            </a:lvl1pPr>
          </a:lstStyle>
          <a:p>
            <a:r>
              <a:t>Density-Dependent Limiting Factors</a:t>
            </a:r>
          </a:p>
        </p:txBody>
      </p:sp>
      <p:sp>
        <p:nvSpPr>
          <p:cNvPr id="475" name="The effect of these limiting factors increases as populations increases.…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effect of these limiting factors increases as populations increases.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Food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Parasitism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Territory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Predation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Waste build up</a:t>
            </a:r>
          </a:p>
          <a:p>
            <a:pPr marL="742950" lvl="1" indent="-285750">
              <a:spcBef>
                <a:spcPts val="900"/>
              </a:spcBef>
              <a:defRPr sz="4000" b="1"/>
            </a:pPr>
            <a:r>
              <a:t>Contagious Disease</a:t>
            </a:r>
          </a:p>
        </p:txBody>
      </p:sp>
      <p:pic>
        <p:nvPicPr>
          <p:cNvPr id="476" name="7843250330479405491.jpeg___1_500_1_500_cb94de6a_.jpg" descr="7843250330479405491.jpeg___1_500_1_500_cb94de6a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6578" y="2693028"/>
            <a:ext cx="3584222" cy="26682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20020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redator-Prey Relationshi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Predator-Prey Relationships </a:t>
            </a:r>
          </a:p>
        </p:txBody>
      </p:sp>
      <p:pic>
        <p:nvPicPr>
          <p:cNvPr id="479" name="predpreygraph.png" descr="predprey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5977" y="1643945"/>
            <a:ext cx="5803901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How do you distinguish between predator and prey?"/>
          <p:cNvSpPr txBox="1"/>
          <p:nvPr/>
        </p:nvSpPr>
        <p:spPr>
          <a:xfrm>
            <a:off x="1777999" y="2634073"/>
            <a:ext cx="233797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How do you distinguish between predator and prey?</a:t>
            </a:r>
          </a:p>
        </p:txBody>
      </p:sp>
    </p:spTree>
    <p:extLst>
      <p:ext uri="{BB962C8B-B14F-4D97-AF65-F5344CB8AC3E}">
        <p14:creationId xmlns:p14="http://schemas.microsoft.com/office/powerpoint/2010/main" val="8415344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redpreygraph.png" descr="predprey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0014" y="3506770"/>
            <a:ext cx="4147030" cy="317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http://www.algebralab.org/img/cb07ae0c-5106-416c-8407-38da526923c6.gif" descr="http://www.algebralab.org/img/cb07ae0c-5106-416c-8407-38da526923c6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002" y="273623"/>
            <a:ext cx="4592166" cy="323314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Explain what you think is happening to the population in this graph?"/>
          <p:cNvSpPr txBox="1"/>
          <p:nvPr/>
        </p:nvSpPr>
        <p:spPr>
          <a:xfrm>
            <a:off x="6281169" y="273622"/>
            <a:ext cx="261122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Explain what you think is happening to the population in this graph?</a:t>
            </a:r>
          </a:p>
        </p:txBody>
      </p:sp>
      <p:sp>
        <p:nvSpPr>
          <p:cNvPr id="406" name="If it weren’t labelled for you how would be able to distinguish between predator and prey?"/>
          <p:cNvSpPr txBox="1"/>
          <p:nvPr/>
        </p:nvSpPr>
        <p:spPr>
          <a:xfrm>
            <a:off x="4306480" y="5309107"/>
            <a:ext cx="261122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If it weren’t labelled for you how would be able to distinguish between predator and prey?</a:t>
            </a:r>
          </a:p>
        </p:txBody>
      </p:sp>
      <p:sp>
        <p:nvSpPr>
          <p:cNvPr id="407" name="Line"/>
          <p:cNvSpPr/>
          <p:nvPr/>
        </p:nvSpPr>
        <p:spPr>
          <a:xfrm flipV="1">
            <a:off x="1523999" y="0"/>
            <a:ext cx="9144002" cy="6858000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7755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creen-capture-6.png" descr="screen-capture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592" y="357481"/>
            <a:ext cx="8059799" cy="6167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7617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hese limiting factors do not rely on population size.…"/>
          <p:cNvSpPr txBox="1">
            <a:spLocks noGrp="1"/>
          </p:cNvSpPr>
          <p:nvPr>
            <p:ph type="body" idx="1"/>
          </p:nvPr>
        </p:nvSpPr>
        <p:spPr>
          <a:xfrm>
            <a:off x="1981200" y="1238898"/>
            <a:ext cx="8229600" cy="52483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These limiting factors do not rely on population size.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They include natural disasters and human activities such as damming rivers.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When such factors occur many species show a rapid drop in population size.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Examples: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Storms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Habitat destruction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Drought</a:t>
            </a:r>
          </a:p>
        </p:txBody>
      </p:sp>
      <p:sp>
        <p:nvSpPr>
          <p:cNvPr id="485" name="Density-Independent Limiting Factors"/>
          <p:cNvSpPr txBox="1">
            <a:spLocks noGrp="1"/>
          </p:cNvSpPr>
          <p:nvPr>
            <p:ph type="title"/>
          </p:nvPr>
        </p:nvSpPr>
        <p:spPr>
          <a:xfrm>
            <a:off x="1981200" y="95897"/>
            <a:ext cx="8229600" cy="1143001"/>
          </a:xfrm>
          <a:prstGeom prst="rect">
            <a:avLst/>
          </a:prstGeom>
        </p:spPr>
        <p:txBody>
          <a:bodyPr/>
          <a:lstStyle>
            <a:lvl1pPr defTabSz="425195">
              <a:defRPr sz="3627" b="1"/>
            </a:lvl1pPr>
          </a:lstStyle>
          <a:p>
            <a:r>
              <a:t>Density-Independent Limiting Factors</a:t>
            </a:r>
          </a:p>
        </p:txBody>
      </p:sp>
      <p:pic>
        <p:nvPicPr>
          <p:cNvPr id="486" name="image126.png" descr="image1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2748" y="4209520"/>
            <a:ext cx="3910661" cy="238507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9801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Long term effects of Damm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 term effects of Damming</a:t>
            </a:r>
          </a:p>
        </p:txBody>
      </p:sp>
      <p:sp>
        <p:nvSpPr>
          <p:cNvPr id="489" name="Body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90" name="bch_TGDat87and06.jpg" descr="bch_TGDat87and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17637"/>
            <a:ext cx="9144000" cy="51167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72515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Human Population Growth"/>
          <p:cNvSpPr txBox="1">
            <a:spLocks noGrp="1"/>
          </p:cNvSpPr>
          <p:nvPr>
            <p:ph type="title"/>
          </p:nvPr>
        </p:nvSpPr>
        <p:spPr>
          <a:xfrm>
            <a:off x="1981200" y="-1546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Human Population Growth</a:t>
            </a:r>
          </a:p>
        </p:txBody>
      </p:sp>
      <p:pic>
        <p:nvPicPr>
          <p:cNvPr id="493" name="WorldPopulationGraph_yearPre7000BCto2025AD_metalAges_703x578.jpg" descr="WorldPopulationGraph_yearPre7000BCto2025AD_metalAges_703x5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217" y="1084021"/>
            <a:ext cx="6493165" cy="533861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436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Demography"/>
          <p:cNvSpPr txBox="1">
            <a:spLocks noGrp="1"/>
          </p:cNvSpPr>
          <p:nvPr>
            <p:ph type="title"/>
          </p:nvPr>
        </p:nvSpPr>
        <p:spPr>
          <a:xfrm>
            <a:off x="1981200" y="-2822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Demography</a:t>
            </a:r>
          </a:p>
        </p:txBody>
      </p:sp>
      <p:sp>
        <p:nvSpPr>
          <p:cNvPr id="496" name="The study of human populations…"/>
          <p:cNvSpPr txBox="1">
            <a:spLocks noGrp="1"/>
          </p:cNvSpPr>
          <p:nvPr>
            <p:ph type="body" idx="1"/>
          </p:nvPr>
        </p:nvSpPr>
        <p:spPr>
          <a:xfrm>
            <a:off x="1981200" y="101223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study of human populations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Their goal is to predict how human populations will change over time.</a:t>
            </a:r>
          </a:p>
          <a:p>
            <a:r>
              <a:t>Birth rates, death rates and age-structure diagrams help predict why some countries grow slowly while other experience rapid growth.</a:t>
            </a:r>
          </a:p>
        </p:txBody>
      </p:sp>
      <p:pic>
        <p:nvPicPr>
          <p:cNvPr id="497" name="turtle hare.gif" descr="turtle har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5837" y="4118055"/>
            <a:ext cx="4647260" cy="26929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789685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Age-Structure Diagrams"/>
          <p:cNvSpPr txBox="1">
            <a:spLocks noGrp="1"/>
          </p:cNvSpPr>
          <p:nvPr>
            <p:ph type="title"/>
          </p:nvPr>
        </p:nvSpPr>
        <p:spPr>
          <a:xfrm>
            <a:off x="1981200" y="67675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Age-Structure Diagrams</a:t>
            </a:r>
          </a:p>
        </p:txBody>
      </p:sp>
      <p:sp>
        <p:nvSpPr>
          <p:cNvPr id="500" name="A bar graph showing how many people of each sex are in each age group in a population."/>
          <p:cNvSpPr txBox="1">
            <a:spLocks noGrp="1"/>
          </p:cNvSpPr>
          <p:nvPr>
            <p:ph type="body" idx="1"/>
          </p:nvPr>
        </p:nvSpPr>
        <p:spPr>
          <a:xfrm>
            <a:off x="1981200" y="106492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bar graph showing how many people of each sex are in each age group in a population.</a:t>
            </a:r>
          </a:p>
        </p:txBody>
      </p:sp>
      <p:pic>
        <p:nvPicPr>
          <p:cNvPr id="501" name="39patterns.gif" descr="39pattern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1" y="2935110"/>
            <a:ext cx="8205253" cy="3546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99030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age-structure-3-countries.gif" descr="age-structure-3-countrie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988" y="1568157"/>
            <a:ext cx="8338050" cy="426908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Describe the type of growth in each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861"/>
            </a:lvl1pPr>
          </a:lstStyle>
          <a:p>
            <a:r>
              <a:t>Describe the type of growth in each.</a:t>
            </a:r>
          </a:p>
        </p:txBody>
      </p:sp>
    </p:spTree>
    <p:extLst>
      <p:ext uri="{BB962C8B-B14F-4D97-AF65-F5344CB8AC3E}">
        <p14:creationId xmlns:p14="http://schemas.microsoft.com/office/powerpoint/2010/main" val="260848032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A Changing Landscape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 Changing Landscape</a:t>
            </a:r>
          </a:p>
        </p:txBody>
      </p:sp>
      <p:sp>
        <p:nvSpPr>
          <p:cNvPr id="507" name="Humans are the main source of environmental change.…"/>
          <p:cNvSpPr txBox="1">
            <a:spLocks noGrp="1"/>
          </p:cNvSpPr>
          <p:nvPr>
            <p:ph type="body" idx="1"/>
          </p:nvPr>
        </p:nvSpPr>
        <p:spPr>
          <a:xfrm>
            <a:off x="1981200" y="994217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Humans are the main source of environmental change.</a:t>
            </a:r>
          </a:p>
          <a:p>
            <a:r>
              <a:t>Activities that affect the biosphere are hunting, gathering, agriculture, industry and urban development.</a:t>
            </a:r>
          </a:p>
        </p:txBody>
      </p:sp>
      <p:pic>
        <p:nvPicPr>
          <p:cNvPr id="508" name="457989_294190624000653_958564803_o.jpg" descr="457989_294190624000653_958564803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112" y="3046047"/>
            <a:ext cx="5069088" cy="381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voices_family_farming_main-760x378.jpg" descr="voices_family_farming_main-760x37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900" y="3978904"/>
            <a:ext cx="4831195" cy="240288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594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eographic distribution"/>
          <p:cNvSpPr txBox="1">
            <a:spLocks noGrp="1"/>
          </p:cNvSpPr>
          <p:nvPr>
            <p:ph type="title"/>
          </p:nvPr>
        </p:nvSpPr>
        <p:spPr>
          <a:xfrm>
            <a:off x="1981200" y="9031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Geographic distribution</a:t>
            </a:r>
          </a:p>
        </p:txBody>
      </p:sp>
      <p:sp>
        <p:nvSpPr>
          <p:cNvPr id="410" name="Also called range, is the area in which a population lives."/>
          <p:cNvSpPr txBox="1">
            <a:spLocks noGrp="1"/>
          </p:cNvSpPr>
          <p:nvPr>
            <p:ph type="body" idx="1"/>
          </p:nvPr>
        </p:nvSpPr>
        <p:spPr>
          <a:xfrm>
            <a:off x="1981200" y="1233312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Also called range, is the area in which a population lives.</a:t>
            </a:r>
          </a:p>
        </p:txBody>
      </p:sp>
      <p:pic>
        <p:nvPicPr>
          <p:cNvPr id="411" name="screen-capture-5.png" descr="screen-capture-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3185" y="1969180"/>
            <a:ext cx="4758501" cy="4644933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Rectangle"/>
          <p:cNvSpPr/>
          <p:nvPr/>
        </p:nvSpPr>
        <p:spPr>
          <a:xfrm>
            <a:off x="6340592" y="1969179"/>
            <a:ext cx="1411112" cy="45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13" name="hdy201171f1.jpg" descr="hdy201171f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6039" y="2549407"/>
            <a:ext cx="3868998" cy="351110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1084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opulation Density"/>
          <p:cNvSpPr txBox="1">
            <a:spLocks noGrp="1"/>
          </p:cNvSpPr>
          <p:nvPr>
            <p:ph type="title"/>
          </p:nvPr>
        </p:nvSpPr>
        <p:spPr>
          <a:xfrm>
            <a:off x="1981200" y="1593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Population Density</a:t>
            </a:r>
          </a:p>
        </p:txBody>
      </p:sp>
      <p:sp>
        <p:nvSpPr>
          <p:cNvPr id="416" name="The number of individuals per unit area.…"/>
          <p:cNvSpPr txBox="1">
            <a:spLocks noGrp="1"/>
          </p:cNvSpPr>
          <p:nvPr>
            <p:ph type="body" idx="1"/>
          </p:nvPr>
        </p:nvSpPr>
        <p:spPr>
          <a:xfrm>
            <a:off x="1981200" y="1158935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defRPr sz="2800"/>
            </a:lvl2pPr>
          </a:lstStyle>
          <a:p>
            <a:r>
              <a:t>The number of individuals per unit area.</a:t>
            </a:r>
          </a:p>
          <a:p>
            <a:pPr lvl="1"/>
            <a:r>
              <a:t>An example is the number of people per square kilometer.</a:t>
            </a:r>
          </a:p>
        </p:txBody>
      </p:sp>
      <p:pic>
        <p:nvPicPr>
          <p:cNvPr id="417" name="UrbanPop_2000.png" descr="UrbanPop_2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1628" y="2718744"/>
            <a:ext cx="9045325" cy="3618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95380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Body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21" name="atl_populationdensity.jpg" descr="atl_populationdensit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02495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opulation Growth Rate"/>
          <p:cNvSpPr txBox="1">
            <a:spLocks noGrp="1"/>
          </p:cNvSpPr>
          <p:nvPr>
            <p:ph type="title"/>
          </p:nvPr>
        </p:nvSpPr>
        <p:spPr>
          <a:xfrm>
            <a:off x="1981200" y="-12894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Population Growth Rate</a:t>
            </a:r>
          </a:p>
        </p:txBody>
      </p:sp>
      <p:sp>
        <p:nvSpPr>
          <p:cNvPr id="424" name="How quickly a population increases or decreases in size."/>
          <p:cNvSpPr txBox="1">
            <a:spLocks noGrp="1"/>
          </p:cNvSpPr>
          <p:nvPr>
            <p:ph type="body" idx="1"/>
          </p:nvPr>
        </p:nvSpPr>
        <p:spPr>
          <a:xfrm>
            <a:off x="1981200" y="894644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How quickly a population increases or decreases in size.</a:t>
            </a:r>
          </a:p>
        </p:txBody>
      </p:sp>
      <p:pic>
        <p:nvPicPr>
          <p:cNvPr id="425" name="worldpop.jpg" descr="worldpo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962" y="2041406"/>
            <a:ext cx="5978409" cy="45520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34698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opGrwthPriorDecade.png" descr="PopGrwthPriorDeca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38596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opulation Size"/>
          <p:cNvSpPr txBox="1">
            <a:spLocks noGrp="1"/>
          </p:cNvSpPr>
          <p:nvPr>
            <p:ph type="title"/>
          </p:nvPr>
        </p:nvSpPr>
        <p:spPr>
          <a:xfrm>
            <a:off x="1981200" y="-7858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Population Size</a:t>
            </a:r>
          </a:p>
        </p:txBody>
      </p:sp>
      <p:sp>
        <p:nvSpPr>
          <p:cNvPr id="430" name="Three factors can affect population size: the number of births, the number of deaths, and the number of individuals that enter or leave the population."/>
          <p:cNvSpPr txBox="1">
            <a:spLocks noGrp="1"/>
          </p:cNvSpPr>
          <p:nvPr>
            <p:ph type="body" idx="1"/>
          </p:nvPr>
        </p:nvSpPr>
        <p:spPr>
          <a:xfrm>
            <a:off x="1981200" y="92904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Three factors can affect population size: the number of births, the number of deaths, and the number of individuals that enter or leave the population.</a:t>
            </a:r>
          </a:p>
        </p:txBody>
      </p:sp>
      <p:pic>
        <p:nvPicPr>
          <p:cNvPr id="431" name="image21__72033.gif" descr="image21__7203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8221" y="3088542"/>
            <a:ext cx="4516499" cy="3496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27851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Immigration"/>
          <p:cNvSpPr txBox="1">
            <a:spLocks noGrp="1"/>
          </p:cNvSpPr>
          <p:nvPr>
            <p:ph type="title"/>
          </p:nvPr>
        </p:nvSpPr>
        <p:spPr>
          <a:xfrm>
            <a:off x="1981201" y="142934"/>
            <a:ext cx="3127022" cy="1143001"/>
          </a:xfrm>
          <a:prstGeom prst="rect">
            <a:avLst/>
          </a:prstGeom>
        </p:spPr>
        <p:txBody>
          <a:bodyPr/>
          <a:lstStyle>
            <a:lvl1pPr defTabSz="443484">
              <a:defRPr sz="4268" b="1"/>
            </a:lvl1pPr>
          </a:lstStyle>
          <a:p>
            <a:r>
              <a:t>Immigration</a:t>
            </a:r>
          </a:p>
        </p:txBody>
      </p:sp>
      <p:sp>
        <p:nvSpPr>
          <p:cNvPr id="434" name="The movement of individuals into an area."/>
          <p:cNvSpPr txBox="1">
            <a:spLocks noGrp="1"/>
          </p:cNvSpPr>
          <p:nvPr>
            <p:ph type="body" sz="half" idx="1"/>
          </p:nvPr>
        </p:nvSpPr>
        <p:spPr>
          <a:xfrm>
            <a:off x="1981202" y="1014589"/>
            <a:ext cx="8229601" cy="2256838"/>
          </a:xfrm>
          <a:prstGeom prst="rect">
            <a:avLst/>
          </a:prstGeom>
        </p:spPr>
        <p:txBody>
          <a:bodyPr/>
          <a:lstStyle/>
          <a:p>
            <a:r>
              <a:t>The movement of individuals into an area.</a:t>
            </a:r>
          </a:p>
        </p:txBody>
      </p:sp>
      <p:sp>
        <p:nvSpPr>
          <p:cNvPr id="435" name="Emigration"/>
          <p:cNvSpPr txBox="1"/>
          <p:nvPr/>
        </p:nvSpPr>
        <p:spPr>
          <a:xfrm>
            <a:off x="1981199" y="5215609"/>
            <a:ext cx="263783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000"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Emigration</a:t>
            </a:r>
          </a:p>
        </p:txBody>
      </p:sp>
      <p:sp>
        <p:nvSpPr>
          <p:cNvPr id="436" name="The movement of individuals out of an area."/>
          <p:cNvSpPr txBox="1"/>
          <p:nvPr/>
        </p:nvSpPr>
        <p:spPr>
          <a:xfrm>
            <a:off x="1981200" y="5835416"/>
            <a:ext cx="822960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The movement of individuals out of an area.</a:t>
            </a:r>
          </a:p>
        </p:txBody>
      </p:sp>
      <p:pic>
        <p:nvPicPr>
          <p:cNvPr id="437" name="emigration-immigration-signpost-400x300.jpg" descr="emigration-immigration-signpost-4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284" y="2274242"/>
            <a:ext cx="3138940" cy="2354205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438" name="6359260_orig.jpg" descr="6359260_ori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6431" y="1838680"/>
            <a:ext cx="4647258" cy="325308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6633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How Populations Grow</vt:lpstr>
      <vt:lpstr>PowerPoint Presentation</vt:lpstr>
      <vt:lpstr>Geographic distribution</vt:lpstr>
      <vt:lpstr>Population Density</vt:lpstr>
      <vt:lpstr>PowerPoint Presentation</vt:lpstr>
      <vt:lpstr>Population Growth Rate</vt:lpstr>
      <vt:lpstr>PowerPoint Presentation</vt:lpstr>
      <vt:lpstr>Population Size</vt:lpstr>
      <vt:lpstr>Immigration</vt:lpstr>
      <vt:lpstr>Exponential Growth</vt:lpstr>
      <vt:lpstr>J-Shaped Curve</vt:lpstr>
      <vt:lpstr>Logistic Growth</vt:lpstr>
      <vt:lpstr>PowerPoint Presentation</vt:lpstr>
      <vt:lpstr>PowerPoint Presentation</vt:lpstr>
      <vt:lpstr>Carrying Capacity</vt:lpstr>
      <vt:lpstr>PowerPoint Presentation</vt:lpstr>
      <vt:lpstr>Limits to Growth</vt:lpstr>
      <vt:lpstr>Density-Dependent Limiting Factors</vt:lpstr>
      <vt:lpstr>Predator-Prey Relationships </vt:lpstr>
      <vt:lpstr>PowerPoint Presentation</vt:lpstr>
      <vt:lpstr>Density-Independent Limiting Factors</vt:lpstr>
      <vt:lpstr>Long term effects of Damming</vt:lpstr>
      <vt:lpstr>Human Population Growth</vt:lpstr>
      <vt:lpstr>Demography</vt:lpstr>
      <vt:lpstr>Age-Structure Diagrams</vt:lpstr>
      <vt:lpstr>Describe the type of growth in each.</vt:lpstr>
      <vt:lpstr>A Changing Landscape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Populations Grow</dc:title>
  <dc:creator>Pasciak, Lauren A.</dc:creator>
  <cp:lastModifiedBy>Pasciak, Lauren A.</cp:lastModifiedBy>
  <cp:revision>1</cp:revision>
  <dcterms:created xsi:type="dcterms:W3CDTF">2018-05-15T19:07:50Z</dcterms:created>
  <dcterms:modified xsi:type="dcterms:W3CDTF">2018-05-15T19:08:05Z</dcterms:modified>
</cp:coreProperties>
</file>