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340" r:id="rId2"/>
    <p:sldId id="341" r:id="rId3"/>
    <p:sldId id="342" r:id="rId4"/>
    <p:sldId id="343" r:id="rId5"/>
    <p:sldId id="344" r:id="rId6"/>
    <p:sldId id="345" r:id="rId7"/>
    <p:sldId id="346" r:id="rId8"/>
    <p:sldId id="347" r:id="rId9"/>
    <p:sldId id="348" r:id="rId10"/>
    <p:sldId id="349" r:id="rId11"/>
    <p:sldId id="350" r:id="rId12"/>
    <p:sldId id="351" r:id="rId13"/>
    <p:sldId id="352" r:id="rId14"/>
    <p:sldId id="353" r:id="rId15"/>
    <p:sldId id="354" r:id="rId16"/>
    <p:sldId id="355" r:id="rId17"/>
    <p:sldId id="356" r:id="rId18"/>
    <p:sldId id="357" r:id="rId19"/>
    <p:sldId id="358" r:id="rId20"/>
    <p:sldId id="359" r:id="rId21"/>
    <p:sldId id="360" r:id="rId22"/>
    <p:sldId id="361" r:id="rId23"/>
    <p:sldId id="362" r:id="rId24"/>
    <p:sldId id="363" r:id="rId25"/>
    <p:sldId id="364" r:id="rId26"/>
    <p:sldId id="365" r:id="rId27"/>
    <p:sldId id="366" r:id="rId28"/>
    <p:sldId id="367" r:id="rId29"/>
    <p:sldId id="368" r:id="rId30"/>
    <p:sldId id="369" r:id="rId31"/>
    <p:sldId id="370" r:id="rId32"/>
    <p:sldId id="371" r:id="rId33"/>
    <p:sldId id="372" r:id="rId34"/>
    <p:sldId id="373" r:id="rId35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580"/>
    <p:restoredTop sz="94717"/>
  </p:normalViewPr>
  <p:slideViewPr>
    <p:cSldViewPr snapToGrid="0" snapToObjects="1">
      <p:cViewPr varScale="1">
        <p:scale>
          <a:sx n="94" d="100"/>
          <a:sy n="94" d="100"/>
        </p:scale>
        <p:origin x="9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+mn-ea"/>
        <a:cs typeface="+mn-cs"/>
        <a:sym typeface="Calibri"/>
      </a:defRPr>
    </a:lvl1pPr>
    <a:lvl2pPr indent="228600" defTabSz="457200" latinLnBrk="0">
      <a:defRPr sz="1200">
        <a:latin typeface="+mn-lt"/>
        <a:ea typeface="+mn-ea"/>
        <a:cs typeface="+mn-cs"/>
        <a:sym typeface="Calibri"/>
      </a:defRPr>
    </a:lvl2pPr>
    <a:lvl3pPr indent="457200" defTabSz="457200" latinLnBrk="0">
      <a:defRPr sz="1200">
        <a:latin typeface="+mn-lt"/>
        <a:ea typeface="+mn-ea"/>
        <a:cs typeface="+mn-cs"/>
        <a:sym typeface="Calibri"/>
      </a:defRPr>
    </a:lvl3pPr>
    <a:lvl4pPr indent="685800" defTabSz="457200" latinLnBrk="0">
      <a:defRPr sz="1200">
        <a:latin typeface="+mn-lt"/>
        <a:ea typeface="+mn-ea"/>
        <a:cs typeface="+mn-cs"/>
        <a:sym typeface="Calibri"/>
      </a:defRPr>
    </a:lvl4pPr>
    <a:lvl5pPr indent="914400" defTabSz="457200" latinLnBrk="0">
      <a:defRPr sz="1200">
        <a:latin typeface="+mn-lt"/>
        <a:ea typeface="+mn-ea"/>
        <a:cs typeface="+mn-cs"/>
        <a:sym typeface="Calibri"/>
      </a:defRPr>
    </a:lvl5pPr>
    <a:lvl6pPr indent="1143000" defTabSz="457200" latinLnBrk="0"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Text"/>
          <p:cNvSpPr txBox="1">
            <a:spLocks noGrp="1"/>
          </p:cNvSpPr>
          <p:nvPr>
            <p:ph type="title"/>
          </p:nvPr>
        </p:nvSpPr>
        <p:spPr>
          <a:xfrm>
            <a:off x="6629400" y="274638"/>
            <a:ext cx="2057400" cy="585152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2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274638"/>
            <a:ext cx="6019800" cy="585152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Rectangle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Rectangle"/>
          <p:cNvSpPr>
            <a:spLocks noGrp="1"/>
          </p:cNvSpPr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83" name="Image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ransition spd="med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945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517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089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61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33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1" name="Shanghai-Skyline.jpg" descr="Shanghai-Skylin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90150" y="103576"/>
            <a:ext cx="7206768" cy="3203008"/>
          </a:xfrm>
          <a:prstGeom prst="rect">
            <a:avLst/>
          </a:prstGeom>
          <a:ln w="38100" cap="sq">
            <a:solidFill>
              <a:srgbClr val="000000"/>
            </a:solidFill>
            <a:miter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  <p:pic>
        <p:nvPicPr>
          <p:cNvPr id="512" name="AB252179-2161-4E31-A8A9-CB67560AD369.jpg" descr="AB252179-2161-4E31-A8A9-CB67560AD369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5247" y="3500137"/>
            <a:ext cx="4304959" cy="3228720"/>
          </a:xfrm>
          <a:prstGeom prst="rect">
            <a:avLst/>
          </a:prstGeom>
          <a:ln w="38100" cap="sq">
            <a:solidFill>
              <a:srgbClr val="000000"/>
            </a:solidFill>
            <a:miter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  <p:sp>
        <p:nvSpPr>
          <p:cNvPr id="513" name="Shanghai, China"/>
          <p:cNvSpPr txBox="1"/>
          <p:nvPr/>
        </p:nvSpPr>
        <p:spPr>
          <a:xfrm>
            <a:off x="1076271" y="92813"/>
            <a:ext cx="2744187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2400" b="1"/>
            </a:lvl1pPr>
          </a:lstStyle>
          <a:p>
            <a:r>
              <a:t>Shanghai, China</a:t>
            </a:r>
          </a:p>
        </p:txBody>
      </p:sp>
      <p:sp>
        <p:nvSpPr>
          <p:cNvPr id="514" name="Industry used more resources and produced more pollution than ever before.…"/>
          <p:cNvSpPr txBox="1">
            <a:spLocks noGrp="1"/>
          </p:cNvSpPr>
          <p:nvPr>
            <p:ph type="body" sz="half" idx="1"/>
          </p:nvPr>
        </p:nvSpPr>
        <p:spPr>
          <a:xfrm>
            <a:off x="4729872" y="3411511"/>
            <a:ext cx="4284982" cy="3448398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</a:pPr>
            <a:r>
              <a:t>Industry used more resources and produced more pollution than ever before.</a:t>
            </a:r>
          </a:p>
          <a:p>
            <a:pPr>
              <a:lnSpc>
                <a:spcPct val="90000"/>
              </a:lnSpc>
            </a:pPr>
            <a:r>
              <a:t>Cities also produce more pollution.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Deforestation"/>
          <p:cNvSpPr txBox="1">
            <a:spLocks noGrp="1"/>
          </p:cNvSpPr>
          <p:nvPr>
            <p:ph type="title"/>
          </p:nvPr>
        </p:nvSpPr>
        <p:spPr>
          <a:xfrm>
            <a:off x="457200" y="-134703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t>Deforestation</a:t>
            </a:r>
          </a:p>
        </p:txBody>
      </p:sp>
      <p:sp>
        <p:nvSpPr>
          <p:cNvPr id="552" name="Loss of forests.…"/>
          <p:cNvSpPr txBox="1">
            <a:spLocks noGrp="1"/>
          </p:cNvSpPr>
          <p:nvPr>
            <p:ph type="body" idx="1"/>
          </p:nvPr>
        </p:nvSpPr>
        <p:spPr>
          <a:xfrm>
            <a:off x="457200" y="793059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t>Loss of forests.</a:t>
            </a:r>
          </a:p>
          <a:p>
            <a:r>
              <a:t>Forests supply wood, oxygen, and other resources.</a:t>
            </a:r>
          </a:p>
        </p:txBody>
      </p:sp>
      <p:pic>
        <p:nvPicPr>
          <p:cNvPr id="553" name="deforestation-causes-HI_104236.jpg" descr="deforestation-causes-HI_10423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85005" y="2658180"/>
            <a:ext cx="6415085" cy="3849051"/>
          </a:xfrm>
          <a:prstGeom prst="rect">
            <a:avLst/>
          </a:prstGeom>
          <a:ln w="38100" cap="sq">
            <a:solidFill>
              <a:srgbClr val="000000"/>
            </a:solidFill>
            <a:miter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E4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Conservation"/>
          <p:cNvSpPr txBox="1">
            <a:spLocks noGrp="1"/>
          </p:cNvSpPr>
          <p:nvPr>
            <p:ph type="title"/>
          </p:nvPr>
        </p:nvSpPr>
        <p:spPr>
          <a:xfrm>
            <a:off x="457200" y="48639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00FF"/>
                </a:solidFill>
              </a:defRPr>
            </a:lvl1pPr>
          </a:lstStyle>
          <a:p>
            <a:r>
              <a:t>Conservation</a:t>
            </a:r>
          </a:p>
        </p:txBody>
      </p:sp>
      <p:pic>
        <p:nvPicPr>
          <p:cNvPr id="556" name="learning-gateway-reuse-reduce-and-recycle-Bp2iKc-clipart.png" descr="learning-gateway-reuse-reduce-and-recycle-Bp2iKc-clipart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4737" y="1196104"/>
            <a:ext cx="7765272" cy="55181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Overfishing"/>
          <p:cNvSpPr txBox="1">
            <a:spLocks noGrp="1"/>
          </p:cNvSpPr>
          <p:nvPr>
            <p:ph type="title"/>
          </p:nvPr>
        </p:nvSpPr>
        <p:spPr>
          <a:xfrm>
            <a:off x="457200" y="-170307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t>Overfishing</a:t>
            </a:r>
          </a:p>
        </p:txBody>
      </p:sp>
      <p:sp>
        <p:nvSpPr>
          <p:cNvPr id="559" name="Loss of fish species.…"/>
          <p:cNvSpPr txBox="1">
            <a:spLocks noGrp="1"/>
          </p:cNvSpPr>
          <p:nvPr>
            <p:ph type="body" idx="1"/>
          </p:nvPr>
        </p:nvSpPr>
        <p:spPr>
          <a:xfrm>
            <a:off x="457200" y="778979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t>Loss of fish species.</a:t>
            </a:r>
          </a:p>
          <a:p>
            <a:r>
              <a:t>Fish provide food for many countries and are an important part of the oceans ecosystems.</a:t>
            </a:r>
          </a:p>
        </p:txBody>
      </p:sp>
      <p:pic>
        <p:nvPicPr>
          <p:cNvPr id="560" name="overfish_img1_col2b_350394.jpg" descr="overfish_img1_col2b_35039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96094" y="2550024"/>
            <a:ext cx="6584734" cy="4157311"/>
          </a:xfrm>
          <a:prstGeom prst="rect">
            <a:avLst/>
          </a:prstGeom>
          <a:ln w="38100" cap="sq">
            <a:solidFill>
              <a:srgbClr val="000000"/>
            </a:solidFill>
            <a:miter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E4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Aquaculture"/>
          <p:cNvSpPr txBox="1">
            <a:spLocks noGrp="1"/>
          </p:cNvSpPr>
          <p:nvPr>
            <p:ph type="title"/>
          </p:nvPr>
        </p:nvSpPr>
        <p:spPr>
          <a:xfrm>
            <a:off x="457200" y="27114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00FF"/>
                </a:solidFill>
              </a:defRPr>
            </a:lvl1pPr>
          </a:lstStyle>
          <a:p>
            <a:r>
              <a:t>Aquaculture</a:t>
            </a:r>
          </a:p>
        </p:txBody>
      </p:sp>
      <p:pic>
        <p:nvPicPr>
          <p:cNvPr id="563" name="open-net-pen-aquaculture-system.jpg" descr="open-net-pen-aquaculture-system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27894" y="1273246"/>
            <a:ext cx="6477001" cy="5245101"/>
          </a:xfrm>
          <a:prstGeom prst="rect">
            <a:avLst/>
          </a:prstGeom>
          <a:ln w="38100" cap="sq">
            <a:solidFill>
              <a:srgbClr val="000000"/>
            </a:solidFill>
            <a:miter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Smog"/>
          <p:cNvSpPr txBox="1">
            <a:spLocks noGrp="1"/>
          </p:cNvSpPr>
          <p:nvPr>
            <p:ph type="title"/>
          </p:nvPr>
        </p:nvSpPr>
        <p:spPr>
          <a:xfrm>
            <a:off x="457200" y="-134313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t>Smog</a:t>
            </a:r>
          </a:p>
        </p:txBody>
      </p:sp>
      <p:sp>
        <p:nvSpPr>
          <p:cNvPr id="566" name="Mixture of chemicals that forms a gray-brown haze in the air.…"/>
          <p:cNvSpPr txBox="1">
            <a:spLocks noGrp="1"/>
          </p:cNvSpPr>
          <p:nvPr>
            <p:ph type="body" idx="1"/>
          </p:nvPr>
        </p:nvSpPr>
        <p:spPr>
          <a:xfrm>
            <a:off x="457200" y="889916"/>
            <a:ext cx="8229600" cy="4525964"/>
          </a:xfrm>
          <a:prstGeom prst="rect">
            <a:avLst/>
          </a:prstGeom>
        </p:spPr>
        <p:txBody>
          <a:bodyPr/>
          <a:lstStyle/>
          <a:p>
            <a:r>
              <a:t>Mixture of chemicals that forms a gray-brown haze in the air.</a:t>
            </a:r>
          </a:p>
          <a:p>
            <a:r>
              <a:t>Mainly caused by cars and industry.</a:t>
            </a:r>
          </a:p>
        </p:txBody>
      </p:sp>
      <p:pic>
        <p:nvPicPr>
          <p:cNvPr id="567" name="3196398550_47fc9f9990_z.jpg" descr="3196398550_47fc9f9990_z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91501" y="2802346"/>
            <a:ext cx="5226488" cy="3797371"/>
          </a:xfrm>
          <a:prstGeom prst="rect">
            <a:avLst/>
          </a:prstGeom>
          <a:ln w="38100" cap="sq">
            <a:solidFill>
              <a:srgbClr val="000000"/>
            </a:solidFill>
            <a:miter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  <p:pic>
        <p:nvPicPr>
          <p:cNvPr id="568" name="screen-capture-1.png" descr="screen-capture-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7200" y="2909118"/>
            <a:ext cx="2749994" cy="3582982"/>
          </a:xfrm>
          <a:prstGeom prst="rect">
            <a:avLst/>
          </a:prstGeom>
          <a:ln w="38100" cap="sq">
            <a:solidFill>
              <a:srgbClr val="000000"/>
            </a:solidFill>
            <a:miter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E4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Emission control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00FF"/>
                </a:solidFill>
              </a:defRPr>
            </a:lvl1pPr>
          </a:lstStyle>
          <a:p>
            <a:r>
              <a:t>Emission controls</a:t>
            </a:r>
          </a:p>
        </p:txBody>
      </p:sp>
      <p:pic>
        <p:nvPicPr>
          <p:cNvPr id="571" name="url.jpg" descr="url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4159" y="1299611"/>
            <a:ext cx="1993901" cy="2501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72" name="thingsyoucando.png" descr="thingsyoucando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44155" y="2059223"/>
            <a:ext cx="6564498" cy="44650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Acid Rain"/>
          <p:cNvSpPr txBox="1">
            <a:spLocks noGrp="1"/>
          </p:cNvSpPr>
          <p:nvPr>
            <p:ph type="title"/>
          </p:nvPr>
        </p:nvSpPr>
        <p:spPr>
          <a:xfrm>
            <a:off x="457200" y="-24453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t>Acid Rain</a:t>
            </a:r>
          </a:p>
        </p:txBody>
      </p:sp>
      <p:sp>
        <p:nvSpPr>
          <p:cNvPr id="575" name="Some of the chemicals in smog join with water vapor in the air.…"/>
          <p:cNvSpPr txBox="1">
            <a:spLocks noGrp="1"/>
          </p:cNvSpPr>
          <p:nvPr>
            <p:ph type="body" idx="1"/>
          </p:nvPr>
        </p:nvSpPr>
        <p:spPr>
          <a:xfrm>
            <a:off x="457200" y="954487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t>Some of the chemicals in smog join with water vapor in the air.</a:t>
            </a:r>
          </a:p>
          <a:p>
            <a:r>
              <a:t>Acid rain kills plants and causes other damage.</a:t>
            </a:r>
          </a:p>
        </p:txBody>
      </p:sp>
      <p:pic>
        <p:nvPicPr>
          <p:cNvPr id="576" name="how-acid-rain-is-formed_1.gif" descr="how-acid-rain-is-formed_1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84125" y="2796328"/>
            <a:ext cx="6350001" cy="3619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Acid rain in North Carolina"/>
          <p:cNvSpPr txBox="1">
            <a:spLocks noGrp="1"/>
          </p:cNvSpPr>
          <p:nvPr>
            <p:ph type="title"/>
          </p:nvPr>
        </p:nvSpPr>
        <p:spPr>
          <a:xfrm>
            <a:off x="457200" y="18594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Acid rain in North Carolina</a:t>
            </a:r>
          </a:p>
        </p:txBody>
      </p:sp>
      <p:pic>
        <p:nvPicPr>
          <p:cNvPr id="579" name="image158.png" descr="image15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7873" y="1161594"/>
            <a:ext cx="7947567" cy="5267573"/>
          </a:xfrm>
          <a:prstGeom prst="rect">
            <a:avLst/>
          </a:prstGeom>
          <a:ln w="38100" cap="sq">
            <a:solidFill>
              <a:srgbClr val="000000"/>
            </a:solidFill>
            <a:miter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1" name="stock-illustration-50397416-cartoon-gross-slime-drip.jpg" descr="stock-illustration-50397416-cartoon-gross-slime-drip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81896" y="1546440"/>
            <a:ext cx="3253352" cy="3253353"/>
          </a:xfrm>
          <a:prstGeom prst="rect">
            <a:avLst/>
          </a:prstGeom>
          <a:ln w="12700">
            <a:miter lim="400000"/>
          </a:ln>
        </p:spPr>
      </p:pic>
      <p:sp>
        <p:nvSpPr>
          <p:cNvPr id="582" name="Acid rain and other damage"/>
          <p:cNvSpPr txBox="1">
            <a:spLocks noGrp="1"/>
          </p:cNvSpPr>
          <p:nvPr>
            <p:ph type="title"/>
          </p:nvPr>
        </p:nvSpPr>
        <p:spPr>
          <a:xfrm>
            <a:off x="457200" y="115452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Acid rain and other damage</a:t>
            </a:r>
          </a:p>
        </p:txBody>
      </p:sp>
      <p:pic>
        <p:nvPicPr>
          <p:cNvPr id="583" name="images.jpg" descr="images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41045" y="4760090"/>
            <a:ext cx="2616641" cy="1970058"/>
          </a:xfrm>
          <a:prstGeom prst="rect">
            <a:avLst/>
          </a:prstGeom>
          <a:ln w="12700">
            <a:miter lim="400000"/>
          </a:ln>
        </p:spPr>
      </p:pic>
      <p:pic>
        <p:nvPicPr>
          <p:cNvPr id="584" name="images.jpg" descr="images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22872" y="1417637"/>
            <a:ext cx="5777411" cy="4327482"/>
          </a:xfrm>
          <a:prstGeom prst="rect">
            <a:avLst/>
          </a:prstGeom>
          <a:ln w="38100" cap="sq">
            <a:solidFill>
              <a:srgbClr val="000000"/>
            </a:solidFill>
            <a:miter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E4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Emission controls"/>
          <p:cNvSpPr txBox="1"/>
          <p:nvPr/>
        </p:nvSpPr>
        <p:spPr>
          <a:xfrm>
            <a:off x="457200" y="476567"/>
            <a:ext cx="8229600" cy="739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 lnSpcReduction="10000"/>
          </a:bodyPr>
          <a:lstStyle>
            <a:lvl1pPr algn="ctr">
              <a:defRPr sz="4400" b="1">
                <a:solidFill>
                  <a:srgbClr val="0000FF"/>
                </a:solidFill>
              </a:defRPr>
            </a:lvl1pPr>
          </a:lstStyle>
          <a:p>
            <a:r>
              <a:t>Emission controls</a:t>
            </a:r>
          </a:p>
        </p:txBody>
      </p:sp>
      <p:pic>
        <p:nvPicPr>
          <p:cNvPr id="587" name="url.jpg" descr="url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4159" y="1299611"/>
            <a:ext cx="1993901" cy="2501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88" name="thingsyoucando.png" descr="thingsyoucando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44155" y="2059223"/>
            <a:ext cx="6564498" cy="44650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The impact of human activities on resources"/>
          <p:cNvSpPr txBox="1">
            <a:spLocks noGrp="1"/>
          </p:cNvSpPr>
          <p:nvPr>
            <p:ph type="title"/>
          </p:nvPr>
        </p:nvSpPr>
        <p:spPr>
          <a:xfrm>
            <a:off x="457200" y="287251"/>
            <a:ext cx="8229600" cy="1143001"/>
          </a:xfrm>
          <a:prstGeom prst="rect">
            <a:avLst/>
          </a:prstGeom>
        </p:spPr>
        <p:txBody>
          <a:bodyPr/>
          <a:lstStyle>
            <a:lvl1pPr defTabSz="416052">
              <a:defRPr sz="3549"/>
            </a:lvl1pPr>
          </a:lstStyle>
          <a:p>
            <a:r>
              <a:t>The impact of human activities on resources </a:t>
            </a:r>
          </a:p>
        </p:txBody>
      </p:sp>
      <p:sp>
        <p:nvSpPr>
          <p:cNvPr id="517" name="Human activities can affect the quality and supply of resources."/>
          <p:cNvSpPr txBox="1">
            <a:spLocks noGrp="1"/>
          </p:cNvSpPr>
          <p:nvPr>
            <p:ph type="body" idx="1"/>
          </p:nvPr>
        </p:nvSpPr>
        <p:spPr>
          <a:xfrm>
            <a:off x="204485" y="1600199"/>
            <a:ext cx="8939515" cy="4525964"/>
          </a:xfrm>
          <a:prstGeom prst="rect">
            <a:avLst/>
          </a:prstGeom>
        </p:spPr>
        <p:txBody>
          <a:bodyPr/>
          <a:lstStyle/>
          <a:p>
            <a:r>
              <a:t>Human activities can affect the quality and supply of resources.</a:t>
            </a:r>
          </a:p>
        </p:txBody>
      </p:sp>
      <p:pic>
        <p:nvPicPr>
          <p:cNvPr id="518" name="161_civiliztn_ca_271c.gif" descr="161_civiliztn_ca_271c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05389" y="2690466"/>
            <a:ext cx="6808934" cy="392823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Ozone Depletion"/>
          <p:cNvSpPr txBox="1">
            <a:spLocks noGrp="1"/>
          </p:cNvSpPr>
          <p:nvPr>
            <p:ph type="title"/>
          </p:nvPr>
        </p:nvSpPr>
        <p:spPr>
          <a:xfrm>
            <a:off x="457200" y="-2929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rPr b="1" dirty="0"/>
              <a:t>Ozone Depletion</a:t>
            </a:r>
          </a:p>
        </p:txBody>
      </p:sp>
      <p:sp>
        <p:nvSpPr>
          <p:cNvPr id="591" name="The ozone layer is an area high in the atmosphere that protects the earth from harmful radiation."/>
          <p:cNvSpPr txBox="1">
            <a:spLocks noGrp="1"/>
          </p:cNvSpPr>
          <p:nvPr>
            <p:ph type="body" idx="1"/>
          </p:nvPr>
        </p:nvSpPr>
        <p:spPr>
          <a:xfrm>
            <a:off x="166616" y="1029821"/>
            <a:ext cx="8809223" cy="4525963"/>
          </a:xfrm>
          <a:prstGeom prst="rect">
            <a:avLst/>
          </a:prstGeom>
        </p:spPr>
        <p:txBody>
          <a:bodyPr/>
          <a:lstStyle/>
          <a:p>
            <a:r>
              <a:t>The ozone layer is an area high in the atmosphere that protects the earth from harmful radiation.</a:t>
            </a:r>
          </a:p>
        </p:txBody>
      </p:sp>
      <p:pic>
        <p:nvPicPr>
          <p:cNvPr id="592" name="450-ozone-depletion.jpg" descr="450-ozone-depletion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90277" y="2667462"/>
            <a:ext cx="5375780" cy="3583854"/>
          </a:xfrm>
          <a:prstGeom prst="rect">
            <a:avLst/>
          </a:prstGeom>
          <a:ln w="38100" cap="sq">
            <a:solidFill>
              <a:srgbClr val="000000"/>
            </a:solidFill>
            <a:miter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  <p:pic>
        <p:nvPicPr>
          <p:cNvPr id="593" name="a62dd7b9f0fe8afb7d16a446ea673128.jpg" descr="a62dd7b9f0fe8afb7d16a446ea673128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71106" y="2378372"/>
            <a:ext cx="2768502" cy="4152752"/>
          </a:xfrm>
          <a:prstGeom prst="rect">
            <a:avLst/>
          </a:prstGeom>
          <a:ln w="38100" cap="sq">
            <a:solidFill>
              <a:srgbClr val="000000"/>
            </a:solidFill>
            <a:miter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E4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How do I protect the Ozone Layer?"/>
          <p:cNvSpPr txBox="1">
            <a:spLocks noGrp="1"/>
          </p:cNvSpPr>
          <p:nvPr>
            <p:ph type="title"/>
          </p:nvPr>
        </p:nvSpPr>
        <p:spPr>
          <a:xfrm>
            <a:off x="457200" y="102447"/>
            <a:ext cx="8229600" cy="1143001"/>
          </a:xfrm>
          <a:prstGeom prst="rect">
            <a:avLst/>
          </a:prstGeom>
        </p:spPr>
        <p:txBody>
          <a:bodyPr/>
          <a:lstStyle>
            <a:lvl1pPr defTabSz="406908">
              <a:defRPr sz="3916" b="1">
                <a:solidFill>
                  <a:srgbClr val="0000FF"/>
                </a:solidFill>
              </a:defRPr>
            </a:lvl1pPr>
          </a:lstStyle>
          <a:p>
            <a:r>
              <a:t>How do I protect the Ozone Layer?</a:t>
            </a:r>
          </a:p>
        </p:txBody>
      </p:sp>
      <p:pic>
        <p:nvPicPr>
          <p:cNvPr id="596" name="plant-trees.jpg" descr="plant-trees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58305" y="2141611"/>
            <a:ext cx="5231939" cy="3921269"/>
          </a:xfrm>
          <a:prstGeom prst="rect">
            <a:avLst/>
          </a:prstGeom>
          <a:ln w="38100" cap="sq">
            <a:solidFill>
              <a:srgbClr val="000000"/>
            </a:solidFill>
            <a:miter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  <p:pic>
        <p:nvPicPr>
          <p:cNvPr id="597" name="No_CFC_s.gif" descr="No_CFC_s.g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9150" y="1858872"/>
            <a:ext cx="3213101" cy="3213101"/>
          </a:xfrm>
          <a:prstGeom prst="rect">
            <a:avLst/>
          </a:prstGeom>
          <a:ln w="12700">
            <a:miter lim="400000"/>
          </a:ln>
        </p:spPr>
      </p:pic>
      <p:sp>
        <p:nvSpPr>
          <p:cNvPr id="598" name="Aerosol sprays…"/>
          <p:cNvSpPr txBox="1"/>
          <p:nvPr/>
        </p:nvSpPr>
        <p:spPr>
          <a:xfrm>
            <a:off x="129149" y="5323597"/>
            <a:ext cx="3519303" cy="1310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marL="285750" indent="-285750">
              <a:buSzPct val="100000"/>
              <a:buFont typeface="Arial"/>
              <a:buChar char="•"/>
              <a:defRPr sz="2800">
                <a:solidFill>
                  <a:srgbClr val="0000FF"/>
                </a:solidFill>
              </a:defRPr>
            </a:pPr>
            <a:r>
              <a:t>Aerosol sprays</a:t>
            </a:r>
          </a:p>
          <a:p>
            <a:pPr marL="285750" indent="-285750">
              <a:buSzPct val="100000"/>
              <a:buFont typeface="Arial"/>
              <a:buChar char="•"/>
              <a:defRPr sz="2800">
                <a:solidFill>
                  <a:srgbClr val="0000FF"/>
                </a:solidFill>
              </a:defRPr>
            </a:pPr>
            <a:r>
              <a:t>Air Conditioning</a:t>
            </a:r>
          </a:p>
          <a:p>
            <a:pPr marL="285750" indent="-285750">
              <a:buSzPct val="100000"/>
              <a:buFont typeface="Arial"/>
              <a:buChar char="•"/>
              <a:defRPr sz="2800">
                <a:solidFill>
                  <a:srgbClr val="0000FF"/>
                </a:solidFill>
              </a:defRPr>
            </a:pPr>
            <a:r>
              <a:t>Use of refrigeration</a:t>
            </a: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Habitat Fragmentation"/>
          <p:cNvSpPr txBox="1">
            <a:spLocks noGrp="1"/>
          </p:cNvSpPr>
          <p:nvPr>
            <p:ph type="title"/>
          </p:nvPr>
        </p:nvSpPr>
        <p:spPr>
          <a:xfrm>
            <a:off x="564824" y="-83435"/>
            <a:ext cx="8229601" cy="1143001"/>
          </a:xfrm>
          <a:prstGeom prst="rect">
            <a:avLst/>
          </a:prstGeom>
        </p:spPr>
        <p:txBody>
          <a:bodyPr/>
          <a:lstStyle/>
          <a:p>
            <a:r>
              <a:rPr b="1" dirty="0"/>
              <a:t>Habitat Fragmentation</a:t>
            </a:r>
          </a:p>
        </p:txBody>
      </p:sp>
      <p:sp>
        <p:nvSpPr>
          <p:cNvPr id="601" name="Human developments can split habitats…"/>
          <p:cNvSpPr txBox="1">
            <a:spLocks noGrp="1"/>
          </p:cNvSpPr>
          <p:nvPr>
            <p:ph type="body" idx="1"/>
          </p:nvPr>
        </p:nvSpPr>
        <p:spPr>
          <a:xfrm>
            <a:off x="172198" y="954877"/>
            <a:ext cx="8971802" cy="4525963"/>
          </a:xfrm>
          <a:prstGeom prst="rect">
            <a:avLst/>
          </a:prstGeom>
        </p:spPr>
        <p:txBody>
          <a:bodyPr/>
          <a:lstStyle/>
          <a:p>
            <a:r>
              <a:t>Human developments can split habitats </a:t>
            </a:r>
          </a:p>
          <a:p>
            <a:r>
              <a:t>The smaller the pieces of habitat, the less likely its species can survive.</a:t>
            </a:r>
          </a:p>
        </p:txBody>
      </p:sp>
      <p:pic>
        <p:nvPicPr>
          <p:cNvPr id="602" name="principles8-12n4vvp.jpg" descr="principles8-12n4vvp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37230" y="2680685"/>
            <a:ext cx="5474023" cy="39811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E4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Linking Fragments  Reduce Edge Effect"/>
          <p:cNvSpPr txBox="1">
            <a:spLocks noGrp="1"/>
          </p:cNvSpPr>
          <p:nvPr>
            <p:ph type="title"/>
          </p:nvPr>
        </p:nvSpPr>
        <p:spPr>
          <a:xfrm>
            <a:off x="109265" y="947041"/>
            <a:ext cx="3691503" cy="3659037"/>
          </a:xfrm>
          <a:prstGeom prst="rect">
            <a:avLst/>
          </a:prstGeom>
        </p:spPr>
        <p:txBody>
          <a:bodyPr/>
          <a:lstStyle/>
          <a:p>
            <a:pPr algn="l" defTabSz="292607">
              <a:defRPr sz="3455" b="1">
                <a:solidFill>
                  <a:srgbClr val="0000FF"/>
                </a:solidFill>
              </a:defRPr>
            </a:pPr>
            <a:r>
              <a:t>Linking</a:t>
            </a:r>
            <a:br/>
            <a:r>
              <a:t>Fragments</a:t>
            </a:r>
            <a:br/>
            <a:r>
              <a:t/>
            </a:r>
            <a:br/>
            <a:r>
              <a:t>Reduce Edge Effect</a:t>
            </a:r>
            <a:br/>
            <a:r>
              <a:t/>
            </a:r>
            <a:br/>
            <a:endParaRPr/>
          </a:p>
        </p:txBody>
      </p:sp>
      <p:pic>
        <p:nvPicPr>
          <p:cNvPr id="605" name="fig_03_Berges_anglais.png" descr="fig_03_Berges_anglais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97629" y="0"/>
            <a:ext cx="5246371" cy="6858000"/>
          </a:xfrm>
          <a:prstGeom prst="rect">
            <a:avLst/>
          </a:prstGeom>
          <a:ln w="38100" cap="sq">
            <a:solidFill>
              <a:srgbClr val="000000"/>
            </a:solidFill>
            <a:miter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  <p:pic>
        <p:nvPicPr>
          <p:cNvPr id="606" name="cartoon-turtle.png" descr="cartoon-turtl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6725" y="4606076"/>
            <a:ext cx="3534777" cy="1914888"/>
          </a:xfrm>
          <a:prstGeom prst="rect">
            <a:avLst/>
          </a:prstGeom>
          <a:ln w="12700">
            <a:miter lim="400000"/>
          </a:ln>
        </p:spPr>
      </p:pic>
      <p:pic>
        <p:nvPicPr>
          <p:cNvPr id="607" name="cartoon-turtle.png" descr="cartoon-turtl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47732" y="675125"/>
            <a:ext cx="1003889" cy="543835"/>
          </a:xfrm>
          <a:prstGeom prst="rect">
            <a:avLst/>
          </a:prstGeom>
          <a:ln w="12700">
            <a:miter lim="400000"/>
          </a:ln>
        </p:spPr>
      </p:pic>
      <p:pic>
        <p:nvPicPr>
          <p:cNvPr id="608" name="cartoon-turtle.png" descr="cartoon-turtl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54375" y="403207"/>
            <a:ext cx="1003889" cy="543835"/>
          </a:xfrm>
          <a:prstGeom prst="rect">
            <a:avLst/>
          </a:prstGeom>
          <a:ln w="12700">
            <a:miter lim="400000"/>
          </a:ln>
        </p:spPr>
      </p:pic>
      <p:pic>
        <p:nvPicPr>
          <p:cNvPr id="609" name="cartoon-turtle.png" descr="cartoon-turtl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58845" y="652671"/>
            <a:ext cx="454812" cy="246385"/>
          </a:xfrm>
          <a:prstGeom prst="rect">
            <a:avLst/>
          </a:prstGeom>
          <a:ln w="12700">
            <a:miter lim="400000"/>
          </a:ln>
        </p:spPr>
      </p:pic>
      <p:pic>
        <p:nvPicPr>
          <p:cNvPr id="610" name="cartoon-turtle.png" descr="cartoon-turtl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47732" y="2108187"/>
            <a:ext cx="1003889" cy="543835"/>
          </a:xfrm>
          <a:prstGeom prst="rect">
            <a:avLst/>
          </a:prstGeom>
          <a:ln w="12700">
            <a:miter lim="400000"/>
          </a:ln>
        </p:spPr>
      </p:pic>
      <p:pic>
        <p:nvPicPr>
          <p:cNvPr id="611" name="cartoon-turtle.png" descr="cartoon-turtl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54375" y="1836270"/>
            <a:ext cx="1003889" cy="543835"/>
          </a:xfrm>
          <a:prstGeom prst="rect">
            <a:avLst/>
          </a:prstGeom>
          <a:ln w="12700">
            <a:miter lim="400000"/>
          </a:ln>
        </p:spPr>
      </p:pic>
      <p:pic>
        <p:nvPicPr>
          <p:cNvPr id="612" name="cartoon-turtle.png" descr="cartoon-turtl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68731" y="1812993"/>
            <a:ext cx="507092" cy="274706"/>
          </a:xfrm>
          <a:prstGeom prst="rect">
            <a:avLst/>
          </a:prstGeom>
          <a:ln w="12700">
            <a:miter lim="400000"/>
          </a:ln>
        </p:spPr>
      </p:pic>
      <p:pic>
        <p:nvPicPr>
          <p:cNvPr id="613" name="cartoon-turtle.png" descr="cartoon-turtl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47732" y="3700943"/>
            <a:ext cx="1003889" cy="543835"/>
          </a:xfrm>
          <a:prstGeom prst="rect">
            <a:avLst/>
          </a:prstGeom>
          <a:ln w="12700">
            <a:miter lim="400000"/>
          </a:ln>
        </p:spPr>
      </p:pic>
      <p:pic>
        <p:nvPicPr>
          <p:cNvPr id="614" name="cartoon-turtle.png" descr="cartoon-turtl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54375" y="3593324"/>
            <a:ext cx="1003889" cy="543835"/>
          </a:xfrm>
          <a:prstGeom prst="rect">
            <a:avLst/>
          </a:prstGeom>
          <a:ln w="12700">
            <a:miter lim="400000"/>
          </a:ln>
        </p:spPr>
      </p:pic>
      <p:pic>
        <p:nvPicPr>
          <p:cNvPr id="615" name="cartoon-turtle.png" descr="cartoon-turtl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875011" y="2217434"/>
            <a:ext cx="507092" cy="274707"/>
          </a:xfrm>
          <a:prstGeom prst="rect">
            <a:avLst/>
          </a:prstGeom>
          <a:ln w="12700">
            <a:miter lim="400000"/>
          </a:ln>
        </p:spPr>
      </p:pic>
      <p:pic>
        <p:nvPicPr>
          <p:cNvPr id="616" name="cartoon-turtle.png" descr="cartoon-turtl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79494" y="685887"/>
            <a:ext cx="454812" cy="246385"/>
          </a:xfrm>
          <a:prstGeom prst="rect">
            <a:avLst/>
          </a:prstGeom>
          <a:ln w="12700">
            <a:miter lim="400000"/>
          </a:ln>
        </p:spPr>
      </p:pic>
      <p:pic>
        <p:nvPicPr>
          <p:cNvPr id="617" name="cartoon-turtle.png" descr="cartoon-turtl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620874" y="732815"/>
            <a:ext cx="454812" cy="24638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Endangered Species"/>
          <p:cNvSpPr txBox="1">
            <a:spLocks noGrp="1"/>
          </p:cNvSpPr>
          <p:nvPr>
            <p:ph type="title"/>
          </p:nvPr>
        </p:nvSpPr>
        <p:spPr>
          <a:xfrm>
            <a:off x="457200" y="-102027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t>Endangered Species</a:t>
            </a:r>
          </a:p>
        </p:txBody>
      </p:sp>
      <p:sp>
        <p:nvSpPr>
          <p:cNvPr id="620" name="A species whose population size is declining in a way that places it in danger of extinction."/>
          <p:cNvSpPr txBox="1">
            <a:spLocks noGrp="1"/>
          </p:cNvSpPr>
          <p:nvPr>
            <p:ph type="body" idx="1"/>
          </p:nvPr>
        </p:nvSpPr>
        <p:spPr>
          <a:xfrm>
            <a:off x="96862" y="868393"/>
            <a:ext cx="9047138" cy="4525964"/>
          </a:xfrm>
          <a:prstGeom prst="rect">
            <a:avLst/>
          </a:prstGeom>
        </p:spPr>
        <p:txBody>
          <a:bodyPr/>
          <a:lstStyle/>
          <a:p>
            <a:r>
              <a:t>A species whose population size is declining in a way that places it in danger of extinction.</a:t>
            </a:r>
          </a:p>
        </p:txBody>
      </p:sp>
      <p:pic>
        <p:nvPicPr>
          <p:cNvPr id="621" name="7217427078_3d4ff376c6_b.jpg" descr="7217427078_3d4ff376c6_b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07940" y="2073991"/>
            <a:ext cx="5352191" cy="46457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E4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Conservation Societies &amp; Awareness Campaign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416052">
              <a:defRPr sz="3549" b="1">
                <a:solidFill>
                  <a:srgbClr val="0000FF"/>
                </a:solidFill>
              </a:defRPr>
            </a:pPr>
            <a:r>
              <a:t>Conservation Societies</a:t>
            </a:r>
            <a:br/>
            <a:r>
              <a:t>&amp; Awareness Campaigns</a:t>
            </a:r>
          </a:p>
        </p:txBody>
      </p:sp>
      <p:pic>
        <p:nvPicPr>
          <p:cNvPr id="624" name="998001c1a3388cbb50988a9fc4a97f1f.jpg" descr="998001c1a3388cbb50988a9fc4a97f1f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3383" y="2027479"/>
            <a:ext cx="3478881" cy="4643421"/>
          </a:xfrm>
          <a:prstGeom prst="rect">
            <a:avLst/>
          </a:prstGeom>
          <a:ln w="38100" cap="sq">
            <a:solidFill>
              <a:srgbClr val="000000"/>
            </a:solidFill>
            <a:miter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  <p:pic>
        <p:nvPicPr>
          <p:cNvPr id="625" name="SAFE_logo_web-300x189.jpg" descr="SAFE_logo_web-300x189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91108" y="4270600"/>
            <a:ext cx="3810001" cy="2400301"/>
          </a:xfrm>
          <a:prstGeom prst="rect">
            <a:avLst/>
          </a:prstGeom>
          <a:ln w="38100" cap="sq">
            <a:solidFill>
              <a:srgbClr val="000000"/>
            </a:solidFill>
            <a:miter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  <p:pic>
        <p:nvPicPr>
          <p:cNvPr id="626" name="logo-header.png" descr="logo-header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592969" y="2019973"/>
            <a:ext cx="2400301" cy="2082801"/>
          </a:xfrm>
          <a:prstGeom prst="rect">
            <a:avLst/>
          </a:prstGeom>
          <a:ln w="38100" cap="sq">
            <a:solidFill>
              <a:srgbClr val="000000"/>
            </a:solidFill>
            <a:miter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  <p:pic>
        <p:nvPicPr>
          <p:cNvPr id="627" name="mq1.png" descr="mq1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105554" y="2019973"/>
            <a:ext cx="2082801" cy="2082801"/>
          </a:xfrm>
          <a:prstGeom prst="rect">
            <a:avLst/>
          </a:prstGeom>
          <a:ln w="38100" cap="sq">
            <a:solidFill>
              <a:srgbClr val="000000"/>
            </a:solidFill>
            <a:miter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Biological Magnification"/>
          <p:cNvSpPr txBox="1">
            <a:spLocks noGrp="1"/>
          </p:cNvSpPr>
          <p:nvPr>
            <p:ph type="title"/>
          </p:nvPr>
        </p:nvSpPr>
        <p:spPr>
          <a:xfrm>
            <a:off x="-134734" y="-10768"/>
            <a:ext cx="4261910" cy="1972350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t>Biological Magnification</a:t>
            </a:r>
          </a:p>
        </p:txBody>
      </p:sp>
      <p:sp>
        <p:nvSpPr>
          <p:cNvPr id="630" name="Toxic compounds build up in the bodies of organisms.…"/>
          <p:cNvSpPr txBox="1">
            <a:spLocks noGrp="1"/>
          </p:cNvSpPr>
          <p:nvPr>
            <p:ph type="body" sz="half" idx="1"/>
          </p:nvPr>
        </p:nvSpPr>
        <p:spPr>
          <a:xfrm>
            <a:off x="96861" y="1767701"/>
            <a:ext cx="3734553" cy="5076851"/>
          </a:xfrm>
          <a:prstGeom prst="rect">
            <a:avLst/>
          </a:prstGeom>
        </p:spPr>
        <p:txBody>
          <a:bodyPr/>
          <a:lstStyle/>
          <a:p>
            <a:pPr marL="339470" indent="-339470" defTabSz="452627">
              <a:lnSpc>
                <a:spcPct val="90000"/>
              </a:lnSpc>
              <a:spcBef>
                <a:spcPts val="600"/>
              </a:spcBef>
              <a:defRPr sz="2871"/>
            </a:pPr>
            <a:r>
              <a:t>Toxic compounds build up in the bodies of organisms.</a:t>
            </a:r>
          </a:p>
          <a:p>
            <a:pPr marL="339470" indent="-339470" defTabSz="452627">
              <a:lnSpc>
                <a:spcPct val="90000"/>
              </a:lnSpc>
              <a:spcBef>
                <a:spcPts val="600"/>
              </a:spcBef>
              <a:defRPr sz="2871"/>
            </a:pPr>
            <a:r>
              <a:t>The concentration of toxic compounds increases the higher the trophic level.</a:t>
            </a:r>
          </a:p>
          <a:p>
            <a:pPr marL="339470" indent="-339470" defTabSz="452627">
              <a:lnSpc>
                <a:spcPct val="90000"/>
              </a:lnSpc>
              <a:spcBef>
                <a:spcPts val="600"/>
              </a:spcBef>
              <a:defRPr sz="2871"/>
            </a:pPr>
            <a:r>
              <a:t>Examples of toxic compounds are lead, mercury and DDT</a:t>
            </a:r>
          </a:p>
        </p:txBody>
      </p:sp>
      <p:pic>
        <p:nvPicPr>
          <p:cNvPr id="631" name="22 Biomagnification of DDT.jpg" descr="22 Biomagnification of DDT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30317" y="449457"/>
            <a:ext cx="4892855" cy="6021117"/>
          </a:xfrm>
          <a:prstGeom prst="rect">
            <a:avLst/>
          </a:prstGeom>
          <a:ln w="38100" cap="sq">
            <a:solidFill>
              <a:srgbClr val="000000"/>
            </a:solidFill>
            <a:miter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34" name="Body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635" name="Bioacc-VS-Biomag1.png" descr="Bioacc-VS-Biomag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569" y="220827"/>
            <a:ext cx="9125432" cy="6384480"/>
          </a:xfrm>
          <a:prstGeom prst="rect">
            <a:avLst/>
          </a:prstGeom>
          <a:ln w="12700">
            <a:miter lim="400000"/>
          </a:ln>
        </p:spPr>
      </p:pic>
      <p:sp>
        <p:nvSpPr>
          <p:cNvPr id="636" name="Sickness Levels"/>
          <p:cNvSpPr txBox="1"/>
          <p:nvPr/>
        </p:nvSpPr>
        <p:spPr>
          <a:xfrm>
            <a:off x="882515" y="5887584"/>
            <a:ext cx="2787462" cy="103124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3200"/>
            </a:lvl1pPr>
          </a:lstStyle>
          <a:p>
            <a:r>
              <a:t>Sickness Levels</a:t>
            </a:r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E4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Awarenes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00FF"/>
                </a:solidFill>
              </a:defRPr>
            </a:lvl1pPr>
          </a:lstStyle>
          <a:p>
            <a:r>
              <a:t>Awareness</a:t>
            </a:r>
          </a:p>
        </p:txBody>
      </p:sp>
      <p:pic>
        <p:nvPicPr>
          <p:cNvPr id="639" name="image176.png" descr="image17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5605" y="1657326"/>
            <a:ext cx="8715751" cy="4766428"/>
          </a:xfrm>
          <a:prstGeom prst="rect">
            <a:avLst/>
          </a:prstGeom>
          <a:ln w="38100" cap="sq">
            <a:solidFill>
              <a:srgbClr val="000000"/>
            </a:solidFill>
            <a:miter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Invasive Species"/>
          <p:cNvSpPr txBox="1">
            <a:spLocks noGrp="1"/>
          </p:cNvSpPr>
          <p:nvPr>
            <p:ph type="title"/>
          </p:nvPr>
        </p:nvSpPr>
        <p:spPr>
          <a:xfrm>
            <a:off x="457200" y="-129142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t>Invasive Species</a:t>
            </a:r>
          </a:p>
        </p:txBody>
      </p:sp>
      <p:sp>
        <p:nvSpPr>
          <p:cNvPr id="642" name="Plants and animals brought  into an area from other places…"/>
          <p:cNvSpPr txBox="1">
            <a:spLocks noGrp="1"/>
          </p:cNvSpPr>
          <p:nvPr>
            <p:ph type="body" idx="1"/>
          </p:nvPr>
        </p:nvSpPr>
        <p:spPr>
          <a:xfrm>
            <a:off x="457200" y="838350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t>Plants and animals brought  into an area from other places</a:t>
            </a:r>
          </a:p>
          <a:p>
            <a:r>
              <a:t>Invasive species can multiply quickly if their new habitat lacks parasites and predators to control their numbers.</a:t>
            </a:r>
          </a:p>
        </p:txBody>
      </p:sp>
      <p:pic>
        <p:nvPicPr>
          <p:cNvPr id="643" name="Invasive-illo.jpg" descr="Invasive-illo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90807" y="3556875"/>
            <a:ext cx="4537696" cy="2967509"/>
          </a:xfrm>
          <a:prstGeom prst="rect">
            <a:avLst/>
          </a:prstGeom>
          <a:ln w="38100" cap="sq">
            <a:solidFill>
              <a:srgbClr val="000000"/>
            </a:solidFill>
            <a:miter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  <p:pic>
        <p:nvPicPr>
          <p:cNvPr id="644" name="invasive_species_by_vikingalligator-d61u8vy.jpg" descr="invasive_species_by_vikingalligator-d61u8vy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4734" y="3556875"/>
            <a:ext cx="3008292" cy="2967509"/>
          </a:xfrm>
          <a:prstGeom prst="rect">
            <a:avLst/>
          </a:prstGeom>
          <a:ln w="38100" cap="sq">
            <a:solidFill>
              <a:srgbClr val="000000"/>
            </a:solidFill>
            <a:miter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Renewable and Nonrenewable Resources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>
            <a:lvl1pPr defTabSz="416052">
              <a:defRPr sz="3549"/>
            </a:lvl1pPr>
          </a:lstStyle>
          <a:p>
            <a:r>
              <a:t>Renewable and Nonrenewable Resources</a:t>
            </a:r>
          </a:p>
        </p:txBody>
      </p:sp>
      <p:sp>
        <p:nvSpPr>
          <p:cNvPr id="521" name="Resources may be classified as:…"/>
          <p:cNvSpPr txBox="1">
            <a:spLocks noGrp="1"/>
          </p:cNvSpPr>
          <p:nvPr>
            <p:ph type="body" idx="1"/>
          </p:nvPr>
        </p:nvSpPr>
        <p:spPr>
          <a:xfrm>
            <a:off x="457200" y="1202010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t>Resources may be classified as:</a:t>
            </a:r>
          </a:p>
          <a:p>
            <a:pPr>
              <a:defRPr b="1" u="sng"/>
            </a:pPr>
            <a:r>
              <a:t>Renewable resources</a:t>
            </a:r>
            <a:r>
              <a:rPr b="0" u="none"/>
              <a:t>: those that a natural process can replace.</a:t>
            </a:r>
          </a:p>
          <a:p>
            <a:endParaRPr b="0" u="none"/>
          </a:p>
          <a:p>
            <a:endParaRPr b="0" u="none"/>
          </a:p>
          <a:p>
            <a:pPr>
              <a:defRPr b="1" u="sng"/>
            </a:pPr>
            <a:r>
              <a:t>Nonrenewable resources</a:t>
            </a:r>
            <a:r>
              <a:rPr b="0" u="none"/>
              <a:t>: those that cannot be replaced by a natural process.</a:t>
            </a:r>
          </a:p>
        </p:txBody>
      </p:sp>
      <p:pic>
        <p:nvPicPr>
          <p:cNvPr id="522" name="Water-Cycle-Art2A.png" descr="Water-Cycle-Art2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69989" y="2489674"/>
            <a:ext cx="2794188" cy="1429908"/>
          </a:xfrm>
          <a:prstGeom prst="rect">
            <a:avLst/>
          </a:prstGeom>
          <a:ln w="12700">
            <a:miter lim="400000"/>
          </a:ln>
        </p:spPr>
      </p:pic>
      <p:pic>
        <p:nvPicPr>
          <p:cNvPr id="523" name="5oZfR5Da.png" descr="5oZfR5Da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17754" y="5138051"/>
            <a:ext cx="1610323" cy="1610323"/>
          </a:xfrm>
          <a:prstGeom prst="rect">
            <a:avLst/>
          </a:prstGeom>
          <a:ln w="12700">
            <a:miter lim="400000"/>
          </a:ln>
        </p:spPr>
      </p:pic>
      <p:pic>
        <p:nvPicPr>
          <p:cNvPr id="524" name="screen-capture-1.png" descr="screen-capture-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927369" y="5182251"/>
            <a:ext cx="3698230" cy="1621938"/>
          </a:xfrm>
          <a:prstGeom prst="rect">
            <a:avLst/>
          </a:prstGeom>
          <a:ln w="12700">
            <a:miter lim="400000"/>
          </a:ln>
        </p:spPr>
      </p:pic>
      <p:sp>
        <p:nvSpPr>
          <p:cNvPr id="525" name="Fossil Fuels take millions of years to form."/>
          <p:cNvSpPr txBox="1"/>
          <p:nvPr/>
        </p:nvSpPr>
        <p:spPr>
          <a:xfrm>
            <a:off x="710316" y="5380933"/>
            <a:ext cx="2496878" cy="1158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2400"/>
            </a:lvl1pPr>
          </a:lstStyle>
          <a:p>
            <a:r>
              <a:t>Fossil Fuels take millions of years to form.</a:t>
            </a:r>
          </a:p>
        </p:txBody>
      </p:sp>
      <p:pic>
        <p:nvPicPr>
          <p:cNvPr id="526" name="icon-1f8f6ec1e1b584913e9e53aa1a8ae62c.png" descr="icon-1f8f6ec1e1b584913e9e53aa1a8ae62c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487917" y="2492387"/>
            <a:ext cx="1427195" cy="142719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North Carolina Invasive Speci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North Carolina Invasive Species</a:t>
            </a:r>
          </a:p>
        </p:txBody>
      </p:sp>
      <p:pic>
        <p:nvPicPr>
          <p:cNvPr id="647" name="invspinfo-03.jpg" descr="invspinfo-0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0544" y="3297384"/>
            <a:ext cx="5847317" cy="3409951"/>
          </a:xfrm>
          <a:prstGeom prst="rect">
            <a:avLst/>
          </a:prstGeom>
          <a:ln w="12700">
            <a:miter lim="400000"/>
          </a:ln>
          <a:effectLst>
            <a:outerShdw blurRad="292100" dist="139700" dir="2700000" rotWithShape="0">
              <a:srgbClr val="333333">
                <a:alpha val="64999"/>
              </a:srgbClr>
            </a:outerShdw>
          </a:effectLst>
        </p:spPr>
      </p:pic>
      <p:pic>
        <p:nvPicPr>
          <p:cNvPr id="648" name="DED7.jpg" descr="DED7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94739" y="1474373"/>
            <a:ext cx="2555541" cy="5200674"/>
          </a:xfrm>
          <a:prstGeom prst="rect">
            <a:avLst/>
          </a:prstGeom>
          <a:ln w="38100" cap="sq">
            <a:solidFill>
              <a:srgbClr val="000000"/>
            </a:solidFill>
            <a:miter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  <p:pic>
        <p:nvPicPr>
          <p:cNvPr id="649" name="fireant.jpg" descr="fireant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0544" y="1417637"/>
            <a:ext cx="3309522" cy="1654762"/>
          </a:xfrm>
          <a:prstGeom prst="rect">
            <a:avLst/>
          </a:prstGeom>
          <a:ln w="38100" cap="sq">
            <a:solidFill>
              <a:srgbClr val="000000"/>
            </a:solidFill>
            <a:miter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  <p:pic>
        <p:nvPicPr>
          <p:cNvPr id="650" name="chinese-privet-0.jpg" descr="chinese-privet-0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691501" y="1417637"/>
            <a:ext cx="2376360" cy="1701552"/>
          </a:xfrm>
          <a:prstGeom prst="rect">
            <a:avLst/>
          </a:prstGeom>
          <a:ln w="12700">
            <a:miter lim="400000"/>
          </a:ln>
          <a:effectLst>
            <a:outerShdw blurRad="292100" dist="139700" dir="2700000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E4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2" name="NISAW-logo09.jpg" descr="NISAW-logo0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2429685"/>
            <a:ext cx="8255000" cy="3276601"/>
          </a:xfrm>
          <a:prstGeom prst="rect">
            <a:avLst/>
          </a:prstGeom>
          <a:ln w="38100" cap="sq">
            <a:solidFill>
              <a:srgbClr val="000000"/>
            </a:solidFill>
            <a:miter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  <p:sp>
        <p:nvSpPr>
          <p:cNvPr id="653" name="Awarenes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00FF"/>
                </a:solidFill>
              </a:defRPr>
            </a:lvl1pPr>
          </a:lstStyle>
          <a:p>
            <a:r>
              <a:t>Awareness</a:t>
            </a:r>
          </a:p>
        </p:txBody>
      </p:sp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reenhouse Effec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Greenhouse Effect</a:t>
            </a:r>
          </a:p>
        </p:txBody>
      </p:sp>
      <p:pic>
        <p:nvPicPr>
          <p:cNvPr id="656" name="global_warming_4_27112.jpg" descr="global_warming_4_2711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352252"/>
            <a:ext cx="9144000" cy="7360920"/>
          </a:xfrm>
          <a:prstGeom prst="rect">
            <a:avLst/>
          </a:prstGeom>
          <a:ln w="12700">
            <a:miter lim="400000"/>
          </a:ln>
        </p:spPr>
      </p:pic>
      <p:sp>
        <p:nvSpPr>
          <p:cNvPr id="657" name="Greenhouse…"/>
          <p:cNvSpPr txBox="1"/>
          <p:nvPr/>
        </p:nvSpPr>
        <p:spPr>
          <a:xfrm>
            <a:off x="-102420" y="4780812"/>
            <a:ext cx="4146610" cy="1691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5400" b="1">
                <a:solidFill>
                  <a:srgbClr val="CC9D78"/>
                </a:solidFill>
              </a:defRPr>
            </a:pPr>
            <a:r>
              <a:t>Greenhouse</a:t>
            </a:r>
          </a:p>
          <a:p>
            <a:pPr algn="ctr">
              <a:defRPr sz="5400" b="1">
                <a:solidFill>
                  <a:srgbClr val="CC9D78"/>
                </a:solidFill>
              </a:defRPr>
            </a:pPr>
            <a:r>
              <a:t>Effect</a:t>
            </a:r>
          </a:p>
        </p:txBody>
      </p:sp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9" name="warming-1.gif" descr="warming-1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28689" y="605426"/>
            <a:ext cx="5548499" cy="6263337"/>
          </a:xfrm>
          <a:prstGeom prst="rect">
            <a:avLst/>
          </a:prstGeom>
          <a:ln w="12700">
            <a:miter lim="400000"/>
          </a:ln>
        </p:spPr>
      </p:pic>
      <p:sp>
        <p:nvSpPr>
          <p:cNvPr id="660" name="Is an increase in the average temperature of the biosphere.…"/>
          <p:cNvSpPr txBox="1">
            <a:spLocks noGrp="1"/>
          </p:cNvSpPr>
          <p:nvPr>
            <p:ph type="body" sz="half" idx="1"/>
          </p:nvPr>
        </p:nvSpPr>
        <p:spPr>
          <a:xfrm>
            <a:off x="150674" y="1150831"/>
            <a:ext cx="4229621" cy="5497091"/>
          </a:xfrm>
          <a:prstGeom prst="rect">
            <a:avLst/>
          </a:prstGeom>
        </p:spPr>
        <p:txBody>
          <a:bodyPr/>
          <a:lstStyle/>
          <a:p>
            <a:pPr marL="336042" indent="-336042" defTabSz="448055">
              <a:defRPr sz="3136"/>
            </a:pPr>
            <a:r>
              <a:t>Is an increase in the average temperature of the biosphere.</a:t>
            </a:r>
          </a:p>
          <a:p>
            <a:pPr marL="336042" indent="-336042" defTabSz="448055">
              <a:defRPr sz="3136"/>
            </a:pPr>
            <a:r>
              <a:t>Global warming is the result of the burning of fossil fuels.</a:t>
            </a:r>
          </a:p>
          <a:p>
            <a:pPr marL="336042" indent="-336042" defTabSz="448055">
              <a:defRPr sz="3136"/>
            </a:pPr>
            <a:r>
              <a:t>Continued global warming may lead to rising sea levels and coastal flooding.</a:t>
            </a:r>
          </a:p>
        </p:txBody>
      </p:sp>
      <p:sp>
        <p:nvSpPr>
          <p:cNvPr id="661" name="Global Warming"/>
          <p:cNvSpPr txBox="1">
            <a:spLocks noGrp="1"/>
          </p:cNvSpPr>
          <p:nvPr>
            <p:ph type="title"/>
          </p:nvPr>
        </p:nvSpPr>
        <p:spPr>
          <a:xfrm>
            <a:off x="457200" y="83165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t>Global Warming</a:t>
            </a:r>
          </a:p>
        </p:txBody>
      </p:sp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E4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Conservation"/>
          <p:cNvSpPr txBox="1">
            <a:spLocks noGrp="1"/>
          </p:cNvSpPr>
          <p:nvPr>
            <p:ph type="title"/>
          </p:nvPr>
        </p:nvSpPr>
        <p:spPr>
          <a:xfrm>
            <a:off x="457200" y="48639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00FF"/>
                </a:solidFill>
              </a:defRPr>
            </a:lvl1pPr>
          </a:lstStyle>
          <a:p>
            <a:r>
              <a:t>Conservation</a:t>
            </a:r>
          </a:p>
        </p:txBody>
      </p:sp>
      <p:pic>
        <p:nvPicPr>
          <p:cNvPr id="664" name="learning-gateway-reuse-reduce-and-recycle-Bp2iKc-clipart.png" descr="learning-gateway-reuse-reduce-and-recycle-Bp2iKc-clipart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4737" y="1196104"/>
            <a:ext cx="7765272" cy="55181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Fossil Fuels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6000" b="1"/>
            </a:lvl1pPr>
          </a:lstStyle>
          <a:p>
            <a:r>
              <a:t>Fossil Fuels</a:t>
            </a:r>
          </a:p>
        </p:txBody>
      </p:sp>
      <p:pic>
        <p:nvPicPr>
          <p:cNvPr id="529" name="fossil-fuels-design-chocolate.png" descr="fossil-fuels-design-chocolat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69518" y="1310020"/>
            <a:ext cx="5086574" cy="5086573"/>
          </a:xfrm>
          <a:prstGeom prst="rect">
            <a:avLst/>
          </a:prstGeom>
          <a:ln w="228600" cap="sq">
            <a:solidFill>
              <a:srgbClr val="000000"/>
            </a:solidFill>
            <a:miter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E4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Alternative Fuel Sources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00FF"/>
                </a:solidFill>
              </a:defRPr>
            </a:lvl1pPr>
          </a:lstStyle>
          <a:p>
            <a:r>
              <a:t>Alternative Fuel Sources</a:t>
            </a:r>
          </a:p>
        </p:txBody>
      </p:sp>
      <p:pic>
        <p:nvPicPr>
          <p:cNvPr id="532" name="147151-240x325-Ethanol.jpg" descr="147151-240x325-Ethanol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34562" y="2445473"/>
            <a:ext cx="3048001" cy="4127501"/>
          </a:xfrm>
          <a:prstGeom prst="rect">
            <a:avLst/>
          </a:prstGeom>
          <a:ln w="38100" cap="sq">
            <a:solidFill>
              <a:srgbClr val="000000"/>
            </a:solidFill>
            <a:miter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  <p:pic>
        <p:nvPicPr>
          <p:cNvPr id="533" name="147150-425x342-alt-fuel.jpg" descr="147150-425x342-alt-fuel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2960" y="2229573"/>
            <a:ext cx="5397501" cy="4343401"/>
          </a:xfrm>
          <a:prstGeom prst="rect">
            <a:avLst/>
          </a:prstGeom>
          <a:ln w="38100" cap="sq">
            <a:solidFill>
              <a:srgbClr val="000000"/>
            </a:solidFill>
            <a:miter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Monoculture"/>
          <p:cNvSpPr txBox="1">
            <a:spLocks noGrp="1"/>
          </p:cNvSpPr>
          <p:nvPr>
            <p:ph type="title"/>
          </p:nvPr>
        </p:nvSpPr>
        <p:spPr>
          <a:xfrm>
            <a:off x="457200" y="-197033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t>Monoculture</a:t>
            </a:r>
          </a:p>
        </p:txBody>
      </p:sp>
      <p:sp>
        <p:nvSpPr>
          <p:cNvPr id="536" name="The planting of fields with the same crop year after year.…"/>
          <p:cNvSpPr txBox="1">
            <a:spLocks noGrp="1"/>
          </p:cNvSpPr>
          <p:nvPr>
            <p:ph type="body" idx="1"/>
          </p:nvPr>
        </p:nvSpPr>
        <p:spPr>
          <a:xfrm>
            <a:off x="457200" y="696204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t>The planting of fields with the same crop year after year.</a:t>
            </a:r>
          </a:p>
          <a:p>
            <a:r>
              <a:t>Increases the ability to mechanize planting, weeding and harvest.</a:t>
            </a:r>
          </a:p>
          <a:p>
            <a:r>
              <a:t>The entire crop is susceptible to a single pest outbreak.</a:t>
            </a:r>
          </a:p>
        </p:txBody>
      </p:sp>
      <p:pic>
        <p:nvPicPr>
          <p:cNvPr id="537" name="thp-poor-children.gif" descr="thp-poor-children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1436" y="4312187"/>
            <a:ext cx="3945769" cy="2315004"/>
          </a:xfrm>
          <a:prstGeom prst="rect">
            <a:avLst/>
          </a:prstGeom>
          <a:ln w="38100" cap="sq">
            <a:solidFill>
              <a:srgbClr val="000000"/>
            </a:solidFill>
            <a:miter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  <p:pic>
        <p:nvPicPr>
          <p:cNvPr id="538" name="the-potato-famine-memorial-in-dublin-ireland.jpg" descr="the-potato-famine-memorial-in-dublin-ireland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63926" y="3525080"/>
            <a:ext cx="4664828" cy="3102110"/>
          </a:xfrm>
          <a:prstGeom prst="rect">
            <a:avLst/>
          </a:prstGeom>
          <a:ln w="38100" cap="sq">
            <a:solidFill>
              <a:srgbClr val="000000"/>
            </a:solidFill>
            <a:miter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E4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reen Revolution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00FF"/>
                </a:solidFill>
              </a:defRPr>
            </a:lvl1pPr>
          </a:lstStyle>
          <a:p>
            <a:r>
              <a:t>Green Revolution</a:t>
            </a:r>
          </a:p>
        </p:txBody>
      </p:sp>
      <p:pic>
        <p:nvPicPr>
          <p:cNvPr id="541" name="goodcropbadcrop2.png" descr="goodcropbadcrop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8386" y="1305898"/>
            <a:ext cx="8889739" cy="4822685"/>
          </a:xfrm>
          <a:prstGeom prst="rect">
            <a:avLst/>
          </a:prstGeom>
          <a:ln w="38100" cap="sq">
            <a:solidFill>
              <a:srgbClr val="000000"/>
            </a:solidFill>
            <a:miter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Soil Erosion"/>
          <p:cNvSpPr txBox="1">
            <a:spLocks noGrp="1"/>
          </p:cNvSpPr>
          <p:nvPr>
            <p:ph type="title"/>
          </p:nvPr>
        </p:nvSpPr>
        <p:spPr>
          <a:xfrm>
            <a:off x="457200" y="-99786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t>Soil Erosion</a:t>
            </a:r>
          </a:p>
        </p:txBody>
      </p:sp>
      <p:sp>
        <p:nvSpPr>
          <p:cNvPr id="544" name="Wearing away of surface soil by water and wind.…"/>
          <p:cNvSpPr txBox="1">
            <a:spLocks noGrp="1"/>
          </p:cNvSpPr>
          <p:nvPr>
            <p:ph type="body" idx="1"/>
          </p:nvPr>
        </p:nvSpPr>
        <p:spPr>
          <a:xfrm>
            <a:off x="457200" y="932964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t>Wearing away of surface soil by water and wind.</a:t>
            </a:r>
          </a:p>
          <a:p>
            <a:r>
              <a:t>In some areas, soil erosion has changed good soils into deserts.</a:t>
            </a:r>
          </a:p>
        </p:txBody>
      </p:sp>
      <p:pic>
        <p:nvPicPr>
          <p:cNvPr id="545" name="soil-erosion.jpg" descr="soil-erosion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08630" y="3120941"/>
            <a:ext cx="5223264" cy="3478775"/>
          </a:xfrm>
          <a:prstGeom prst="rect">
            <a:avLst/>
          </a:prstGeom>
          <a:ln w="38100" cap="sq">
            <a:solidFill>
              <a:srgbClr val="000000"/>
            </a:solidFill>
            <a:miter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  <p:pic>
        <p:nvPicPr>
          <p:cNvPr id="546" name="screen-capture-2.png" descr="screen-capture-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33633" y="3378463"/>
            <a:ext cx="3009901" cy="2971801"/>
          </a:xfrm>
          <a:prstGeom prst="rect">
            <a:avLst/>
          </a:prstGeom>
          <a:ln w="38100" cap="sq">
            <a:solidFill>
              <a:srgbClr val="000000"/>
            </a:solidFill>
            <a:miter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E4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Contour plowing"/>
          <p:cNvSpPr txBox="1">
            <a:spLocks noGrp="1"/>
          </p:cNvSpPr>
          <p:nvPr>
            <p:ph type="title"/>
          </p:nvPr>
        </p:nvSpPr>
        <p:spPr>
          <a:xfrm>
            <a:off x="457200" y="-220414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00FF"/>
                </a:solidFill>
              </a:defRPr>
            </a:lvl1pPr>
          </a:lstStyle>
          <a:p>
            <a:r>
              <a:t>Contour plowing</a:t>
            </a:r>
          </a:p>
        </p:txBody>
      </p:sp>
      <p:pic>
        <p:nvPicPr>
          <p:cNvPr id="549" name="f-d-3f2f5bfcc6539c170619d80ed382f6338b015cb5ea06c6e23c254464+IMAGE+IMAGE.jpg" descr="f-d-3f2f5bfcc6539c170619d80ed382f6338b015cb5ea06c6e23c254464+IMAGE+IMAGE.jpg"/>
          <p:cNvPicPr>
            <a:picLocks noChangeAspect="1"/>
          </p:cNvPicPr>
          <p:nvPr/>
        </p:nvPicPr>
        <p:blipFill>
          <a:blip r:embed="rId2">
            <a:extLst/>
          </a:blip>
          <a:srcRect b="1"/>
          <a:stretch>
            <a:fillRect/>
          </a:stretch>
        </p:blipFill>
        <p:spPr>
          <a:xfrm>
            <a:off x="279812" y="904790"/>
            <a:ext cx="8611394" cy="57157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63500" cap="rnd">
            <a:solidFill>
              <a:srgbClr val="333333"/>
            </a:solidFill>
          </a:ln>
          <a:effectLst>
            <a:outerShdw blurRad="381000" dist="292100" dir="5400000" rotWithShape="0">
              <a:srgbClr val="000000">
                <a:alpha val="22000"/>
              </a:srgbClr>
            </a:outerShdw>
          </a:effectLst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4328</TotalTime>
  <Words>444</Words>
  <Application>Microsoft Office PowerPoint</Application>
  <PresentationFormat>On-screen Show (4:3)</PresentationFormat>
  <Paragraphs>73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Arial</vt:lpstr>
      <vt:lpstr>Calibri</vt:lpstr>
      <vt:lpstr>Office Theme</vt:lpstr>
      <vt:lpstr>PowerPoint Presentation</vt:lpstr>
      <vt:lpstr>The impact of human activities on resources </vt:lpstr>
      <vt:lpstr>Renewable and Nonrenewable Resources</vt:lpstr>
      <vt:lpstr>Fossil Fuels</vt:lpstr>
      <vt:lpstr>Alternative Fuel Sources</vt:lpstr>
      <vt:lpstr>Monoculture</vt:lpstr>
      <vt:lpstr>Green Revolution</vt:lpstr>
      <vt:lpstr>Soil Erosion</vt:lpstr>
      <vt:lpstr>Contour plowing</vt:lpstr>
      <vt:lpstr>Deforestation</vt:lpstr>
      <vt:lpstr>Conservation</vt:lpstr>
      <vt:lpstr>Overfishing</vt:lpstr>
      <vt:lpstr>Aquaculture</vt:lpstr>
      <vt:lpstr>Smog</vt:lpstr>
      <vt:lpstr>Emission controls</vt:lpstr>
      <vt:lpstr>Acid Rain</vt:lpstr>
      <vt:lpstr>Acid rain in North Carolina</vt:lpstr>
      <vt:lpstr>Acid rain and other damage</vt:lpstr>
      <vt:lpstr>PowerPoint Presentation</vt:lpstr>
      <vt:lpstr>Ozone Depletion</vt:lpstr>
      <vt:lpstr>How do I protect the Ozone Layer?</vt:lpstr>
      <vt:lpstr>Habitat Fragmentation</vt:lpstr>
      <vt:lpstr>Linking Fragments  Reduce Edge Effect  </vt:lpstr>
      <vt:lpstr>Endangered Species</vt:lpstr>
      <vt:lpstr>Conservation Societies &amp; Awareness Campaigns</vt:lpstr>
      <vt:lpstr>Biological Magnification</vt:lpstr>
      <vt:lpstr>PowerPoint Presentation</vt:lpstr>
      <vt:lpstr>Awareness</vt:lpstr>
      <vt:lpstr>Invasive Species</vt:lpstr>
      <vt:lpstr>North Carolina Invasive Species</vt:lpstr>
      <vt:lpstr>Awareness</vt:lpstr>
      <vt:lpstr>Greenhouse Effect</vt:lpstr>
      <vt:lpstr>Global Warming</vt:lpstr>
      <vt:lpstr>Conservation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Ecology</dc:title>
  <dc:creator>Pasciak, Lauren A.</dc:creator>
  <cp:lastModifiedBy>Pasciak, Lauren A.</cp:lastModifiedBy>
  <cp:revision>12</cp:revision>
  <dcterms:modified xsi:type="dcterms:W3CDTF">2018-05-15T19:08:50Z</dcterms:modified>
</cp:coreProperties>
</file>