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DB71-4380-4F01-BF2E-18FA5DC089EE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67A49-A686-4BF8-89D0-FDFB8F075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High temperatures on early earth caused most of the rock to melt and separate. Dense</a:t>
            </a:r>
            <a:r>
              <a:rPr lang="en-US" baseline="0" dirty="0" smtClean="0"/>
              <a:t> materials sank (forming core) and lighter materials rose (forming mantle and crust)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Volcanoes released water vapor which built up the atmosphere. Water condensed and fell back to earth as rain.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Water vapor, methane, hydrogen, nitrogen, ammonia, carbon dioxide, and carbon monoxide.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Now – free oxygen, layer of ozone protection, keeps earth at suitable temp. Early – lacked free oxygen, contained so much carbon monoxide, carbon dioxide, methane, and ammonia to be toxic.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Miller Urey showed amino acids could form from matter present on early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8310F-3F7A-4A9C-892D-242CD6C38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30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Presence of liquid water,</a:t>
            </a:r>
            <a:r>
              <a:rPr lang="en-US" baseline="0" dirty="0" smtClean="0"/>
              <a:t> moderate temperature range, free oxygen in the atmosphere, adequate sunlight, absence of toxic substances in the atmosphere, absence of lethal radiation.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8310F-3F7A-4A9C-892D-242CD6C38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4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Why did Miller and Urey choose these gases to use in the experiment?</a:t>
            </a:r>
          </a:p>
          <a:p>
            <a:r>
              <a:rPr lang="en-US" baseline="0" dirty="0" smtClean="0"/>
              <a:t>What does the electric spark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8310F-3F7A-4A9C-892D-242CD6C38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67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Identify the parts of the amino acid.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part differs between amino acids. How many R groups are there?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Where do</a:t>
            </a:r>
            <a:r>
              <a:rPr lang="en-US" baseline="0" dirty="0" smtClean="0"/>
              <a:t> we find cytosine and uracil in biology?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8310F-3F7A-4A9C-892D-242CD6C38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8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8310F-3F7A-4A9C-892D-242CD6C38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9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768">
          <p15:clr>
            <a:srgbClr val="F26B43"/>
          </p15:clr>
        </p15:guide>
        <p15:guide id="2" pos="7152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1602014" y="-271849"/>
            <a:ext cx="10134600" cy="1325563"/>
          </a:xfrm>
        </p:spPr>
        <p:txBody>
          <a:bodyPr/>
          <a:lstStyle/>
          <a:p>
            <a:r>
              <a:rPr lang="en-US" dirty="0" smtClean="0"/>
              <a:t>Let’s take it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29" y="827904"/>
            <a:ext cx="11045371" cy="61733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In your end of course biology book read pages 194 &amp; 195.</a:t>
            </a:r>
          </a:p>
          <a:p>
            <a:pPr marL="457200" lvl="1" indent="0">
              <a:buNone/>
            </a:pPr>
            <a:r>
              <a:rPr lang="en-US" sz="3200" dirty="0" smtClean="0"/>
              <a:t>1. How did the layers of Earth form?</a:t>
            </a:r>
          </a:p>
          <a:p>
            <a:pPr marL="457200" lvl="1" indent="0">
              <a:buNone/>
            </a:pPr>
            <a:r>
              <a:rPr lang="en-US" sz="3200" dirty="0" smtClean="0"/>
              <a:t>2. What was the importance of the active volcanoes?</a:t>
            </a:r>
          </a:p>
          <a:p>
            <a:pPr marL="457200" lvl="1" indent="0">
              <a:buNone/>
            </a:pPr>
            <a:r>
              <a:rPr lang="en-US" sz="3200" dirty="0" smtClean="0"/>
              <a:t>3. What were the gases of early earth?</a:t>
            </a:r>
          </a:p>
          <a:p>
            <a:pPr marL="457200" lvl="1" indent="0">
              <a:buNone/>
            </a:pPr>
            <a:r>
              <a:rPr lang="en-US" sz="3200" dirty="0" smtClean="0"/>
              <a:t>4. Compare and contrast early earth’s atmosphere to our current atmosphere.</a:t>
            </a:r>
          </a:p>
          <a:p>
            <a:pPr marL="457200" lvl="1" indent="0">
              <a:buNone/>
            </a:pPr>
            <a:r>
              <a:rPr lang="en-US" sz="3200" dirty="0" smtClean="0"/>
              <a:t>5. Write about the Miller and Urey experiment.</a:t>
            </a:r>
          </a:p>
          <a:p>
            <a:pPr marL="457200" lvl="1" indent="0">
              <a:buNone/>
            </a:pPr>
            <a:r>
              <a:rPr lang="en-US" sz="3200" dirty="0" smtClean="0"/>
              <a:t>6. Define primordial soup. </a:t>
            </a:r>
            <a:r>
              <a:rPr lang="en-US" sz="3200" dirty="0" smtClean="0">
                <a:sym typeface="Wingdings" panose="05000000000000000000" pitchFamily="2" charset="2"/>
              </a:rPr>
              <a:t> google it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1150" y="1325563"/>
            <a:ext cx="10134600" cy="4351338"/>
          </a:xfrm>
        </p:spPr>
        <p:txBody>
          <a:bodyPr/>
          <a:lstStyle/>
          <a:p>
            <a:r>
              <a:rPr lang="en-US" dirty="0" smtClean="0"/>
              <a:t>What does it mean to be aerobic?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0"/>
            <a:ext cx="10134600" cy="1325563"/>
          </a:xfrm>
        </p:spPr>
        <p:txBody>
          <a:bodyPr/>
          <a:lstStyle/>
          <a:p>
            <a:r>
              <a:rPr lang="en-US" dirty="0" smtClean="0"/>
              <a:t>Then came aerobic prokaryotes…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97" y="2022476"/>
            <a:ext cx="5284202" cy="45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5956" y="1205886"/>
            <a:ext cx="10397922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Eukaryotes appeared when one prokaryote began living inside of another. This belief </a:t>
            </a:r>
            <a:r>
              <a:rPr lang="en-US" sz="3600" dirty="0"/>
              <a:t>is called the </a:t>
            </a:r>
            <a:r>
              <a:rPr lang="en-US" sz="3600" u="sng" dirty="0"/>
              <a:t>Endosymbiont </a:t>
            </a:r>
            <a:r>
              <a:rPr lang="en-US" sz="3600" u="sng" dirty="0" smtClean="0"/>
              <a:t>Theory.</a:t>
            </a:r>
          </a:p>
          <a:p>
            <a:r>
              <a:rPr lang="en-US" sz="3600" dirty="0" smtClean="0"/>
              <a:t>These prokaryotes became organelles known as the chloroplast and mitochondria.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616" y="-94890"/>
            <a:ext cx="10134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Formation of Eukaryote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9" y="4090736"/>
            <a:ext cx="8879304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538" y="1564361"/>
            <a:ext cx="10494462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These eukaryotes began to live together and formed the first multicellular organism.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7811" y="268872"/>
            <a:ext cx="10134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Finally, came a multicellular organism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21" y="3605276"/>
            <a:ext cx="5005137" cy="28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5" y="1825625"/>
            <a:ext cx="10466933" cy="4351338"/>
          </a:xfrm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://www.youtube.com/watch?v=H2_6cqa2cP4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6629" y="278861"/>
            <a:ext cx="10134600" cy="1325563"/>
          </a:xfrm>
        </p:spPr>
        <p:txBody>
          <a:bodyPr/>
          <a:lstStyle/>
          <a:p>
            <a:r>
              <a:rPr lang="en-US" dirty="0" smtClean="0"/>
              <a:t>The Evolution of Life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92477" y="1253377"/>
            <a:ext cx="10628398" cy="4351338"/>
          </a:xfrm>
        </p:spPr>
        <p:txBody>
          <a:bodyPr/>
          <a:lstStyle/>
          <a:p>
            <a:r>
              <a:rPr lang="en-US" dirty="0" smtClean="0"/>
              <a:t> Spontaneous Generation Theory aka “Abiogenesis”</a:t>
            </a:r>
          </a:p>
          <a:p>
            <a:pPr lvl="1"/>
            <a:r>
              <a:rPr lang="en-US" dirty="0" smtClean="0"/>
              <a:t>Spontaneous: to happen without cause or reason</a:t>
            </a:r>
          </a:p>
          <a:p>
            <a:pPr lvl="1"/>
            <a:r>
              <a:rPr lang="en-US" dirty="0" smtClean="0"/>
              <a:t>Generation: to make or initial creation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76" y="100342"/>
            <a:ext cx="10134600" cy="1325563"/>
          </a:xfrm>
        </p:spPr>
        <p:txBody>
          <a:bodyPr/>
          <a:lstStyle/>
          <a:p>
            <a:r>
              <a:rPr lang="en-US" dirty="0" smtClean="0"/>
              <a:t>Thoughts on how life arose.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4" y="3437808"/>
            <a:ext cx="5434640" cy="276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43" y="2878318"/>
            <a:ext cx="5631433" cy="3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pontaneous Scientists"/>
          <p:cNvSpPr txBox="1">
            <a:spLocks noGrp="1"/>
          </p:cNvSpPr>
          <p:nvPr>
            <p:ph type="title"/>
          </p:nvPr>
        </p:nvSpPr>
        <p:spPr>
          <a:xfrm>
            <a:off x="3880556" y="0"/>
            <a:ext cx="6330245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/>
              <a:t>Spontaneous Scientists</a:t>
            </a:r>
          </a:p>
        </p:txBody>
      </p:sp>
      <p:pic>
        <p:nvPicPr>
          <p:cNvPr id="472" name="Redi_experiment.jpg" descr="Redi_experim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421" y="2624665"/>
            <a:ext cx="6512821" cy="423333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473" name="25115_Redi-Francesco.jpg" descr="25115_Redi-Francesc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5666" y="486902"/>
            <a:ext cx="2039056" cy="246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4"/>
                  <a:pt x="0" y="10798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4" y="21600"/>
                  <a:pt x="21600" y="16763"/>
                  <a:pt x="21600" y="10798"/>
                </a:cubicBezTo>
                <a:cubicBezTo>
                  <a:pt x="21600" y="4834"/>
                  <a:pt x="16764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474" name="Francesco Redi: An Italian scientist that speculated that vermin such as insects, worms and frogs do not arise spontaneously."/>
          <p:cNvSpPr txBox="1"/>
          <p:nvPr/>
        </p:nvSpPr>
        <p:spPr>
          <a:xfrm>
            <a:off x="4022536" y="1130278"/>
            <a:ext cx="80927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Francesco Redi: An Italian scientist that speculated that vermin such as insects, worms and frogs do not arise spontaneously.</a:t>
            </a:r>
          </a:p>
        </p:txBody>
      </p:sp>
      <p:sp>
        <p:nvSpPr>
          <p:cNvPr id="475" name="Redi set up a series of flasks containing meats.…"/>
          <p:cNvSpPr txBox="1"/>
          <p:nvPr/>
        </p:nvSpPr>
        <p:spPr>
          <a:xfrm>
            <a:off x="1082841" y="3224463"/>
            <a:ext cx="3970421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Redi set up a series of flasks containing meats.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Only flasks which allowed adult flies in and out contained maggots.</a:t>
            </a:r>
          </a:p>
        </p:txBody>
      </p:sp>
    </p:spTree>
    <p:extLst>
      <p:ext uri="{BB962C8B-B14F-4D97-AF65-F5344CB8AC3E}">
        <p14:creationId xmlns:p14="http://schemas.microsoft.com/office/powerpoint/2010/main" val="18922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asteurs-experiment.jpg" descr="pasteurs-experim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421" y="2431545"/>
            <a:ext cx="5850468" cy="419191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478" name="uewb_08_img0544.jpg" descr="uewb_08_img0544.jpg"/>
          <p:cNvPicPr>
            <a:picLocks noChangeAspect="1"/>
          </p:cNvPicPr>
          <p:nvPr/>
        </p:nvPicPr>
        <p:blipFill>
          <a:blip r:embed="rId3">
            <a:extLst/>
          </a:blip>
          <a:srcRect r="7"/>
          <a:stretch>
            <a:fillRect/>
          </a:stretch>
        </p:blipFill>
        <p:spPr>
          <a:xfrm>
            <a:off x="1735666" y="409223"/>
            <a:ext cx="2151064" cy="2632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4"/>
                  <a:pt x="0" y="10798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8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479" name="Spontaneous Scientists"/>
          <p:cNvSpPr txBox="1">
            <a:spLocks noGrp="1"/>
          </p:cNvSpPr>
          <p:nvPr>
            <p:ph type="title"/>
          </p:nvPr>
        </p:nvSpPr>
        <p:spPr>
          <a:xfrm>
            <a:off x="3880556" y="0"/>
            <a:ext cx="6330245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t>Spontaneous Scientists</a:t>
            </a:r>
          </a:p>
        </p:txBody>
      </p:sp>
      <p:sp>
        <p:nvSpPr>
          <p:cNvPr id="480" name="Louis Pasteur: A French scientist who created vaccines for rabies but also designed an experiment in 1859 that disproved spontaneous generation."/>
          <p:cNvSpPr txBox="1"/>
          <p:nvPr/>
        </p:nvSpPr>
        <p:spPr>
          <a:xfrm>
            <a:off x="4177757" y="1045613"/>
            <a:ext cx="7661317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Louis Pasteur</a:t>
            </a:r>
            <a:r>
              <a:rPr kumimoji="0" sz="2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A French scientist who created vaccines for rabies but also designed an experiment in 1859 that disproved spontaneous generation.</a:t>
            </a:r>
          </a:p>
        </p:txBody>
      </p:sp>
      <p:sp>
        <p:nvSpPr>
          <p:cNvPr id="481" name="Pasteur expanded upon the works of Redi"/>
          <p:cNvSpPr txBox="1"/>
          <p:nvPr/>
        </p:nvSpPr>
        <p:spPr>
          <a:xfrm>
            <a:off x="1735664" y="3898668"/>
            <a:ext cx="26246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Pasteur expanded upon the works of Redi</a:t>
            </a:r>
          </a:p>
        </p:txBody>
      </p:sp>
    </p:spTree>
    <p:extLst>
      <p:ext uri="{BB962C8B-B14F-4D97-AF65-F5344CB8AC3E}">
        <p14:creationId xmlns:p14="http://schemas.microsoft.com/office/powerpoint/2010/main" val="24210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06286" y="1375682"/>
            <a:ext cx="10134600" cy="435133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Identify several conditions that allows earth to sustain life.</a:t>
            </a:r>
          </a:p>
          <a:p>
            <a:pPr lvl="0"/>
            <a:r>
              <a:rPr lang="en-US" sz="3600" dirty="0" smtClean="0"/>
              <a:t>How did these items come to be?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67543" y="321583"/>
            <a:ext cx="10134600" cy="1325563"/>
          </a:xfrm>
        </p:spPr>
        <p:txBody>
          <a:bodyPr/>
          <a:lstStyle/>
          <a:p>
            <a:r>
              <a:rPr lang="en-US" dirty="0" smtClean="0"/>
              <a:t>Why can we live on Earth?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629" y="3278414"/>
            <a:ext cx="7532914" cy="35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Earth is about 4.6 billion years old…"/>
          <p:cNvSpPr txBox="1">
            <a:spLocks noGrp="1"/>
          </p:cNvSpPr>
          <p:nvPr>
            <p:ph type="body" idx="1"/>
          </p:nvPr>
        </p:nvSpPr>
        <p:spPr>
          <a:xfrm>
            <a:off x="1564106" y="264323"/>
            <a:ext cx="5678904" cy="630307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 sz="2900"/>
            </a:pPr>
            <a:r>
              <a:rPr sz="3200" dirty="0"/>
              <a:t>Earth is about 4.6 billion years old</a:t>
            </a:r>
          </a:p>
          <a:p>
            <a:pPr>
              <a:spcBef>
                <a:spcPts val="600"/>
              </a:spcBef>
              <a:defRPr sz="2900"/>
            </a:pPr>
            <a:r>
              <a:rPr sz="3200" dirty="0"/>
              <a:t>At first the Earth was extremely hot</a:t>
            </a:r>
          </a:p>
          <a:p>
            <a:pPr>
              <a:spcBef>
                <a:spcPts val="600"/>
              </a:spcBef>
              <a:defRPr sz="2900"/>
            </a:pPr>
            <a:r>
              <a:rPr sz="3200" dirty="0"/>
              <a:t>The early atmosphere probably consisted of:</a:t>
            </a:r>
          </a:p>
          <a:p>
            <a:pPr marL="742950" lvl="1" indent="-285750">
              <a:spcBef>
                <a:spcPts val="600"/>
              </a:spcBef>
              <a:defRPr sz="2500"/>
            </a:pPr>
            <a:r>
              <a:rPr sz="2800" dirty="0"/>
              <a:t>Hydrogen cyanide, Carbon dioxide, Carbon monoxide, Nitrogen, Hydrogen sulfide and Methane</a:t>
            </a:r>
          </a:p>
          <a:p>
            <a:pPr>
              <a:spcBef>
                <a:spcPts val="600"/>
              </a:spcBef>
              <a:defRPr sz="2900"/>
            </a:pPr>
            <a:r>
              <a:rPr sz="3200" dirty="0"/>
              <a:t>No liquid water present until the Earth was approximately 1 billion years old.</a:t>
            </a:r>
          </a:p>
        </p:txBody>
      </p:sp>
      <p:pic>
        <p:nvPicPr>
          <p:cNvPr id="461" name="screen-capture-1.png" descr="screen-captur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8348" y="675705"/>
            <a:ext cx="4193267" cy="548031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Earth’s Earliest Self-Portrait"/>
          <p:cNvSpPr txBox="1">
            <a:spLocks noGrp="1"/>
          </p:cNvSpPr>
          <p:nvPr>
            <p:ph type="title"/>
          </p:nvPr>
        </p:nvSpPr>
        <p:spPr>
          <a:xfrm>
            <a:off x="1981200" y="-9877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Earth’s Earliest Self-Portrait</a:t>
            </a:r>
          </a:p>
        </p:txBody>
      </p:sp>
      <p:pic>
        <p:nvPicPr>
          <p:cNvPr id="464" name="earlyearth700.jpg" descr="earlyearth7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423" y="996784"/>
            <a:ext cx="7854245" cy="563261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67709" y="1509486"/>
            <a:ext cx="641531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the conditions of early Earth in a lab setting.</a:t>
            </a:r>
          </a:p>
          <a:p>
            <a:r>
              <a:rPr lang="en-US" sz="3600" dirty="0" smtClean="0"/>
              <a:t>They filled a flask with hydrogen, methane, ammonia, and water then passed electric sparks through the mixture.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68" y="0"/>
            <a:ext cx="10134600" cy="1325563"/>
          </a:xfrm>
        </p:spPr>
        <p:txBody>
          <a:bodyPr/>
          <a:lstStyle/>
          <a:p>
            <a:r>
              <a:rPr lang="en-US" dirty="0" smtClean="0"/>
              <a:t>Miller and Urey Experiment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81" y="1509486"/>
            <a:ext cx="4067176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1991" y="941387"/>
            <a:ext cx="1054679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Amino acids began to accumulate. </a:t>
            </a:r>
          </a:p>
          <a:p>
            <a:r>
              <a:rPr lang="en-US" sz="3600" dirty="0" smtClean="0"/>
              <a:t>Shows how mixtures of organic compounds necessary for life could have arisen from simpler compounds present on Early Earth.</a:t>
            </a:r>
          </a:p>
          <a:p>
            <a:r>
              <a:rPr lang="en-US" sz="3600" dirty="0" smtClean="0"/>
              <a:t>One of Miller’s experiments produced cytosine and uracil.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1991" y="-130117"/>
            <a:ext cx="10134600" cy="1325563"/>
          </a:xfrm>
        </p:spPr>
        <p:txBody>
          <a:bodyPr/>
          <a:lstStyle/>
          <a:p>
            <a:r>
              <a:rPr lang="en-US" dirty="0" smtClean="0"/>
              <a:t>Miller Urey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6" y="4419532"/>
            <a:ext cx="3352800" cy="2254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51662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19859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31963"/>
            <a:ext cx="588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https://www.youtube.com/watch?v=EZkMd_rP-rk</a:t>
            </a:r>
          </a:p>
        </p:txBody>
      </p:sp>
    </p:spTree>
    <p:extLst>
      <p:ext uri="{BB962C8B-B14F-4D97-AF65-F5344CB8AC3E}">
        <p14:creationId xmlns:p14="http://schemas.microsoft.com/office/powerpoint/2010/main" val="28823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9516" y="1468114"/>
            <a:ext cx="101346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Bacterial Cell</a:t>
            </a:r>
          </a:p>
          <a:p>
            <a:r>
              <a:rPr lang="en-US" sz="4000" dirty="0" smtClean="0"/>
              <a:t>Prokaryote (no nucleus or organelles)</a:t>
            </a:r>
          </a:p>
          <a:p>
            <a:r>
              <a:rPr lang="en-US" sz="4000" dirty="0" smtClean="0"/>
              <a:t>Heterotroph</a:t>
            </a:r>
          </a:p>
          <a:p>
            <a:r>
              <a:rPr lang="en-US" sz="4000" dirty="0" smtClean="0"/>
              <a:t>Anaerobic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62939" y="142551"/>
            <a:ext cx="10134600" cy="1325563"/>
          </a:xfrm>
        </p:spPr>
        <p:txBody>
          <a:bodyPr/>
          <a:lstStyle/>
          <a:p>
            <a:r>
              <a:rPr lang="en-US" dirty="0" smtClean="0"/>
              <a:t>What did the first cell look like?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63" y="3513629"/>
            <a:ext cx="3344371" cy="33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Heterotroph Hypothesis"/>
          <p:cNvSpPr txBox="1">
            <a:spLocks noGrp="1"/>
          </p:cNvSpPr>
          <p:nvPr>
            <p:ph type="title"/>
          </p:nvPr>
        </p:nvSpPr>
        <p:spPr>
          <a:xfrm>
            <a:off x="1981200" y="6014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Heterotroph Hypothesis</a:t>
            </a:r>
          </a:p>
        </p:txBody>
      </p:sp>
      <p:pic>
        <p:nvPicPr>
          <p:cNvPr id="491" name="screen-capture-4.png" descr="screen-capture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1154290"/>
            <a:ext cx="8839200" cy="553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78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325563"/>
            <a:ext cx="108394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cell was able to photosynthesize. </a:t>
            </a:r>
          </a:p>
          <a:p>
            <a:r>
              <a:rPr lang="en-US" sz="3200" dirty="0" smtClean="0"/>
              <a:t>Was green because chlorophyll was present.</a:t>
            </a:r>
          </a:p>
          <a:p>
            <a:r>
              <a:rPr lang="en-US" sz="3200" dirty="0" smtClean="0"/>
              <a:t>Release oxygen into the atmosphere.</a:t>
            </a:r>
          </a:p>
          <a:p>
            <a:r>
              <a:rPr lang="en-US" sz="3200" dirty="0" smtClean="0"/>
              <a:t>Photosynthesis Equation: ___________________________________________________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came photosynthetic prokaryotes…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89" y="4428536"/>
            <a:ext cx="3239286" cy="24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75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Whirligig design template</vt:lpstr>
      <vt:lpstr>Let’s take it back…</vt:lpstr>
      <vt:lpstr>Why can we live on Earth?</vt:lpstr>
      <vt:lpstr>PowerPoint Presentation</vt:lpstr>
      <vt:lpstr>Earth’s Earliest Self-Portrait</vt:lpstr>
      <vt:lpstr>Miller and Urey Experiment</vt:lpstr>
      <vt:lpstr>Miller Urey Results</vt:lpstr>
      <vt:lpstr>What did the first cell look like?</vt:lpstr>
      <vt:lpstr>Heterotroph Hypothesis</vt:lpstr>
      <vt:lpstr>Next came photosynthetic prokaryotes…</vt:lpstr>
      <vt:lpstr>Then came aerobic prokaryotes…</vt:lpstr>
      <vt:lpstr>Formation of Eukaryote Cells</vt:lpstr>
      <vt:lpstr>Finally, came a multicellular organism</vt:lpstr>
      <vt:lpstr>The Evolution of Life on Earth</vt:lpstr>
      <vt:lpstr>Thoughts on how life arose.</vt:lpstr>
      <vt:lpstr>Spontaneous Scientists</vt:lpstr>
      <vt:lpstr>Spontaneous Scientists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take it back…</dc:title>
  <dc:creator>Pasciak, Lauren A.</dc:creator>
  <cp:lastModifiedBy>Pasciak, Lauren A.</cp:lastModifiedBy>
  <cp:revision>1</cp:revision>
  <dcterms:created xsi:type="dcterms:W3CDTF">2018-04-20T17:41:35Z</dcterms:created>
  <dcterms:modified xsi:type="dcterms:W3CDTF">2018-04-20T17:42:00Z</dcterms:modified>
</cp:coreProperties>
</file>