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6633890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839200" y="274638"/>
            <a:ext cx="2743200" cy="5851526"/>
          </a:xfrm>
          <a:prstGeom prst="rect">
            <a:avLst/>
          </a:prstGeom>
        </p:spPr>
        <p:txBody>
          <a:bodyPr/>
          <a:lstStyle/>
          <a:p>
            <a:r>
              <a:t>Title Text</a:t>
            </a:r>
          </a:p>
        </p:txBody>
      </p:sp>
      <p:sp>
        <p:nvSpPr>
          <p:cNvPr id="102" name="Body Level One…"/>
          <p:cNvSpPr txBox="1">
            <a:spLocks noGrp="1"/>
          </p:cNvSpPr>
          <p:nvPr>
            <p:ph type="body" idx="1"/>
          </p:nvPr>
        </p:nvSpPr>
        <p:spPr>
          <a:xfrm>
            <a:off x="609600" y="274638"/>
            <a:ext cx="80264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2199441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963084" y="4406901"/>
            <a:ext cx="10363201" cy="1362075"/>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963084" y="2906713"/>
            <a:ext cx="103632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8931457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609600" y="1600201"/>
            <a:ext cx="53848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3023692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609600" y="1535112"/>
            <a:ext cx="5386917"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Rectangle"/>
          <p:cNvSpPr>
            <a:spLocks noGrp="1"/>
          </p:cNvSpPr>
          <p:nvPr>
            <p:ph type="body" sz="quarter" idx="13"/>
          </p:nvPr>
        </p:nvSpPr>
        <p:spPr>
          <a:xfrm>
            <a:off x="6193368" y="1535112"/>
            <a:ext cx="5389033" cy="639763"/>
          </a:xfrm>
          <a:prstGeom prst="rect">
            <a:avLst/>
          </a:prstGeom>
        </p:spPr>
        <p:txBody>
          <a:bodyPr anchor="b"/>
          <a:lstStyle>
            <a:lvl1pPr marL="0" indent="0">
              <a:spcBef>
                <a:spcPts val="500"/>
              </a:spcBef>
              <a:buSzTx/>
              <a:buFontTx/>
              <a:buNone/>
              <a:defRPr sz="2400" b="1"/>
            </a:lvl1pPr>
          </a:lstStyle>
          <a:p>
            <a:pPr marL="0" indent="0">
              <a:spcBef>
                <a:spcPts val="500"/>
              </a:spcBef>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0184731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9664854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4159911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609600" y="273050"/>
            <a:ext cx="4011085"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4766733" y="273051"/>
            <a:ext cx="6815667"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Rectangle"/>
          <p:cNvSpPr>
            <a:spLocks noGrp="1"/>
          </p:cNvSpPr>
          <p:nvPr>
            <p:ph type="body" sz="half" idx="13"/>
          </p:nvPr>
        </p:nvSpPr>
        <p:spPr>
          <a:xfrm>
            <a:off x="609599" y="1435101"/>
            <a:ext cx="4011087" cy="4691063"/>
          </a:xfrm>
          <a:prstGeom prst="rect">
            <a:avLst/>
          </a:prstGeom>
        </p:spPr>
        <p:txBody>
          <a:bodyPr/>
          <a:lstStyle>
            <a:lvl1pPr marL="0" indent="0">
              <a:spcBef>
                <a:spcPts val="300"/>
              </a:spcBef>
              <a:buSzTx/>
              <a:buFontTx/>
              <a:buNone/>
              <a:defRPr sz="1400"/>
            </a:lvl1pPr>
          </a:lstStyle>
          <a:p>
            <a:pPr marL="0" indent="0">
              <a:spcBef>
                <a:spcPts val="300"/>
              </a:spcBef>
              <a:buSzTx/>
              <a:buFont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1024668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2389718" y="4800600"/>
            <a:ext cx="7315201" cy="566738"/>
          </a:xfrm>
          <a:prstGeom prst="rect">
            <a:avLst/>
          </a:prstGeom>
        </p:spPr>
        <p:txBody>
          <a:bodyPr anchor="b"/>
          <a:lstStyle>
            <a:lvl1pPr algn="l">
              <a:defRPr sz="2000" b="1"/>
            </a:lvl1pPr>
          </a:lstStyle>
          <a:p>
            <a:r>
              <a:t>Title Text</a:t>
            </a:r>
          </a:p>
        </p:txBody>
      </p:sp>
      <p:sp>
        <p:nvSpPr>
          <p:cNvPr id="83" name="Image"/>
          <p:cNvSpPr>
            <a:spLocks noGrp="1"/>
          </p:cNvSpPr>
          <p:nvPr>
            <p:ph type="pic" sz="half" idx="13"/>
          </p:nvPr>
        </p:nvSpPr>
        <p:spPr>
          <a:xfrm>
            <a:off x="2389718" y="612775"/>
            <a:ext cx="73152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2389718" y="5367338"/>
            <a:ext cx="73152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0018869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0310747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274639"/>
            <a:ext cx="109728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09600" y="1600201"/>
            <a:ext cx="109728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307329" y="6400414"/>
            <a:ext cx="275073" cy="276999"/>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9421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gif"/></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gif"/><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Community Interactions"/>
          <p:cNvSpPr txBox="1">
            <a:spLocks noGrp="1"/>
          </p:cNvSpPr>
          <p:nvPr>
            <p:ph type="title"/>
          </p:nvPr>
        </p:nvSpPr>
        <p:spPr>
          <a:xfrm>
            <a:off x="1981200" y="1823"/>
            <a:ext cx="8229600" cy="1143001"/>
          </a:xfrm>
          <a:prstGeom prst="rect">
            <a:avLst/>
          </a:prstGeom>
        </p:spPr>
        <p:txBody>
          <a:bodyPr/>
          <a:lstStyle/>
          <a:p>
            <a:r>
              <a:t>Community Interactions</a:t>
            </a:r>
          </a:p>
        </p:txBody>
      </p:sp>
      <p:sp>
        <p:nvSpPr>
          <p:cNvPr id="299" name="Competition, predation and symbiosis, can powerfully affect an ecosystem."/>
          <p:cNvSpPr txBox="1">
            <a:spLocks noGrp="1"/>
          </p:cNvSpPr>
          <p:nvPr>
            <p:ph type="body" idx="1"/>
          </p:nvPr>
        </p:nvSpPr>
        <p:spPr>
          <a:xfrm>
            <a:off x="1981200" y="1040344"/>
            <a:ext cx="8229600" cy="4525963"/>
          </a:xfrm>
          <a:prstGeom prst="rect">
            <a:avLst/>
          </a:prstGeom>
        </p:spPr>
        <p:txBody>
          <a:bodyPr/>
          <a:lstStyle/>
          <a:p>
            <a:r>
              <a:t>Competition, predation and symbiosis, can powerfully affect an ecosystem.</a:t>
            </a:r>
          </a:p>
        </p:txBody>
      </p:sp>
      <p:pic>
        <p:nvPicPr>
          <p:cNvPr id="300" name="3448148.png" descr="3448148.png"/>
          <p:cNvPicPr>
            <a:picLocks noChangeAspect="1"/>
          </p:cNvPicPr>
          <p:nvPr/>
        </p:nvPicPr>
        <p:blipFill>
          <a:blip r:embed="rId2">
            <a:extLst/>
          </a:blip>
          <a:stretch>
            <a:fillRect/>
          </a:stretch>
        </p:blipFill>
        <p:spPr>
          <a:xfrm>
            <a:off x="3598567" y="2365594"/>
            <a:ext cx="5112694" cy="3838824"/>
          </a:xfrm>
          <a:prstGeom prst="rect">
            <a:avLst/>
          </a:prstGeom>
          <a:ln w="38100" cap="sq">
            <a:solidFill>
              <a:srgbClr val="000000"/>
            </a:solidFill>
            <a:miter/>
          </a:ln>
          <a:effectLst>
            <a:outerShdw blurRad="50800" dist="38100" dir="2700000" rotWithShape="0">
              <a:srgbClr val="000000">
                <a:alpha val="43000"/>
              </a:srgbClr>
            </a:outerShdw>
          </a:effectLst>
        </p:spPr>
      </p:pic>
    </p:spTree>
    <p:extLst>
      <p:ext uri="{BB962C8B-B14F-4D97-AF65-F5344CB8AC3E}">
        <p14:creationId xmlns:p14="http://schemas.microsoft.com/office/powerpoint/2010/main" val="340057504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 name="6140980.jpg" descr="6140980.jpg"/>
          <p:cNvPicPr>
            <a:picLocks noChangeAspect="1"/>
          </p:cNvPicPr>
          <p:nvPr/>
        </p:nvPicPr>
        <p:blipFill>
          <a:blip r:embed="rId2">
            <a:extLst/>
          </a:blip>
          <a:stretch>
            <a:fillRect/>
          </a:stretch>
        </p:blipFill>
        <p:spPr>
          <a:xfrm>
            <a:off x="6394579" y="2940930"/>
            <a:ext cx="3924752" cy="3758450"/>
          </a:xfrm>
          <a:prstGeom prst="rect">
            <a:avLst/>
          </a:prstGeom>
          <a:ln w="12700">
            <a:miter lim="400000"/>
          </a:ln>
        </p:spPr>
      </p:pic>
      <p:sp>
        <p:nvSpPr>
          <p:cNvPr id="349" name="Carbon Cycle"/>
          <p:cNvSpPr txBox="1">
            <a:spLocks noGrp="1"/>
          </p:cNvSpPr>
          <p:nvPr>
            <p:ph type="title"/>
          </p:nvPr>
        </p:nvSpPr>
        <p:spPr>
          <a:xfrm>
            <a:off x="1981200" y="-186234"/>
            <a:ext cx="8229600" cy="1143001"/>
          </a:xfrm>
          <a:prstGeom prst="rect">
            <a:avLst/>
          </a:prstGeom>
        </p:spPr>
        <p:txBody>
          <a:bodyPr/>
          <a:lstStyle>
            <a:lvl1pPr>
              <a:defRPr b="1"/>
            </a:lvl1pPr>
          </a:lstStyle>
          <a:p>
            <a:r>
              <a:t>Carbon Cycle</a:t>
            </a:r>
          </a:p>
        </p:txBody>
      </p:sp>
      <p:sp>
        <p:nvSpPr>
          <p:cNvPr id="350" name="Carbon is a key part of living tissue.…"/>
          <p:cNvSpPr txBox="1">
            <a:spLocks noGrp="1"/>
          </p:cNvSpPr>
          <p:nvPr>
            <p:ph type="body" idx="1"/>
          </p:nvPr>
        </p:nvSpPr>
        <p:spPr>
          <a:xfrm>
            <a:off x="1524002" y="719428"/>
            <a:ext cx="9144001" cy="2762702"/>
          </a:xfrm>
          <a:prstGeom prst="rect">
            <a:avLst/>
          </a:prstGeom>
        </p:spPr>
        <p:txBody>
          <a:bodyPr/>
          <a:lstStyle/>
          <a:p>
            <a:r>
              <a:t>Carbon is a key part of living tissue.</a:t>
            </a:r>
          </a:p>
          <a:p>
            <a:r>
              <a:t>Photosynthesis/Cellular Respiration are parts of the carbon cycle.</a:t>
            </a:r>
          </a:p>
          <a:p>
            <a:r>
              <a:t>Human activities such as burning fossil fuels are also parts of the carbon cycle.</a:t>
            </a:r>
          </a:p>
        </p:txBody>
      </p:sp>
      <p:pic>
        <p:nvPicPr>
          <p:cNvPr id="351" name="screen-capture-1.png" descr="screen-capture-1.png"/>
          <p:cNvPicPr>
            <a:picLocks noChangeAspect="1"/>
          </p:cNvPicPr>
          <p:nvPr/>
        </p:nvPicPr>
        <p:blipFill>
          <a:blip r:embed="rId3">
            <a:extLst/>
          </a:blip>
          <a:stretch>
            <a:fillRect/>
          </a:stretch>
        </p:blipFill>
        <p:spPr>
          <a:xfrm>
            <a:off x="2425341" y="3646083"/>
            <a:ext cx="3339058" cy="2761289"/>
          </a:xfrm>
          <a:prstGeom prst="rect">
            <a:avLst/>
          </a:prstGeom>
          <a:ln w="38100" cap="sq">
            <a:solidFill>
              <a:srgbClr val="000000"/>
            </a:solidFill>
            <a:miter/>
          </a:ln>
          <a:effectLst>
            <a:outerShdw blurRad="50800" dist="38100" dir="2700000" rotWithShape="0">
              <a:srgbClr val="000000">
                <a:alpha val="43000"/>
              </a:srgbClr>
            </a:outerShdw>
          </a:effectLst>
        </p:spPr>
      </p:pic>
    </p:spTree>
    <p:extLst>
      <p:ext uri="{BB962C8B-B14F-4D97-AF65-F5344CB8AC3E}">
        <p14:creationId xmlns:p14="http://schemas.microsoft.com/office/powerpoint/2010/main" val="46456055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 name="1137644_orig.gif" descr="1137644_orig.gif"/>
          <p:cNvPicPr>
            <a:picLocks noChangeAspect="1"/>
          </p:cNvPicPr>
          <p:nvPr/>
        </p:nvPicPr>
        <p:blipFill>
          <a:blip r:embed="rId2">
            <a:extLst/>
          </a:blip>
          <a:stretch>
            <a:fillRect/>
          </a:stretch>
        </p:blipFill>
        <p:spPr>
          <a:xfrm>
            <a:off x="2142633" y="1205301"/>
            <a:ext cx="7565134" cy="5475716"/>
          </a:xfrm>
          <a:prstGeom prst="rect">
            <a:avLst/>
          </a:prstGeom>
          <a:ln w="12700">
            <a:miter lim="400000"/>
          </a:ln>
        </p:spPr>
      </p:pic>
      <p:sp>
        <p:nvSpPr>
          <p:cNvPr id="354" name="Photosynthesis/Cellular Respiration"/>
          <p:cNvSpPr txBox="1">
            <a:spLocks noGrp="1"/>
          </p:cNvSpPr>
          <p:nvPr>
            <p:ph type="title"/>
          </p:nvPr>
        </p:nvSpPr>
        <p:spPr>
          <a:prstGeom prst="rect">
            <a:avLst/>
          </a:prstGeom>
        </p:spPr>
        <p:txBody>
          <a:bodyPr/>
          <a:lstStyle>
            <a:lvl1pPr>
              <a:defRPr sz="3900"/>
            </a:lvl1pPr>
          </a:lstStyle>
          <a:p>
            <a:r>
              <a:t>Photosynthesis/Cellular Respiration</a:t>
            </a:r>
          </a:p>
        </p:txBody>
      </p:sp>
      <p:sp>
        <p:nvSpPr>
          <p:cNvPr id="355" name="Oval"/>
          <p:cNvSpPr/>
          <p:nvPr/>
        </p:nvSpPr>
        <p:spPr>
          <a:xfrm>
            <a:off x="5631247" y="4537008"/>
            <a:ext cx="1321285" cy="1679617"/>
          </a:xfrm>
          <a:prstGeom prst="ellipse">
            <a:avLst/>
          </a:prstGeom>
          <a:ln w="38100">
            <a:solidFill>
              <a:srgbClr val="000000"/>
            </a:solidFill>
          </a:ln>
          <a:effectLst>
            <a:outerShdw blurRad="38100" dist="23000" dir="5400000" rotWithShape="0">
              <a:srgbClr val="000000">
                <a:alpha val="35000"/>
              </a:srgbClr>
            </a:outerShdw>
          </a:effectLst>
        </p:spPr>
        <p:txBody>
          <a:bodyPr lIns="45719" rIns="45719" anchor="ctr"/>
          <a:lstStyle/>
          <a:p>
            <a:pPr algn="ctr" defTabSz="457200" hangingPunct="0">
              <a:defRPr>
                <a:solidFill>
                  <a:srgbClr val="FFFFFF"/>
                </a:solidFill>
              </a:defRPr>
            </a:pPr>
            <a:endParaRPr kern="0">
              <a:solidFill>
                <a:srgbClr val="FFFFFF"/>
              </a:solidFill>
              <a:latin typeface="Calibri"/>
              <a:cs typeface="Calibri"/>
              <a:sym typeface="Calibri"/>
            </a:endParaRPr>
          </a:p>
        </p:txBody>
      </p:sp>
      <p:sp>
        <p:nvSpPr>
          <p:cNvPr id="356" name="Oval"/>
          <p:cNvSpPr/>
          <p:nvPr/>
        </p:nvSpPr>
        <p:spPr>
          <a:xfrm>
            <a:off x="2619949" y="2191691"/>
            <a:ext cx="1454439" cy="1515752"/>
          </a:xfrm>
          <a:prstGeom prst="ellipse">
            <a:avLst/>
          </a:prstGeom>
          <a:ln w="38100">
            <a:solidFill>
              <a:srgbClr val="000000"/>
            </a:solidFill>
          </a:ln>
          <a:effectLst>
            <a:outerShdw blurRad="38100" dist="23000" dir="5400000" rotWithShape="0">
              <a:srgbClr val="000000">
                <a:alpha val="35000"/>
              </a:srgbClr>
            </a:outerShdw>
          </a:effectLst>
        </p:spPr>
        <p:txBody>
          <a:bodyPr lIns="45719" rIns="45719" anchor="ctr"/>
          <a:lstStyle/>
          <a:p>
            <a:pPr algn="ctr" defTabSz="457200" hangingPunct="0">
              <a:defRPr>
                <a:solidFill>
                  <a:srgbClr val="FFFFFF"/>
                </a:solidFill>
              </a:defRPr>
            </a:pPr>
            <a:endParaRPr kern="0">
              <a:solidFill>
                <a:srgbClr val="FFFFFF"/>
              </a:solidFill>
              <a:latin typeface="Calibri"/>
              <a:cs typeface="Calibri"/>
              <a:sym typeface="Calibri"/>
            </a:endParaRPr>
          </a:p>
        </p:txBody>
      </p:sp>
      <p:cxnSp>
        <p:nvCxnSpPr>
          <p:cNvPr id="357" name="Connection Line"/>
          <p:cNvCxnSpPr>
            <a:stCxn id="356" idx="0"/>
            <a:endCxn id="359" idx="0"/>
          </p:cNvCxnSpPr>
          <p:nvPr/>
        </p:nvCxnSpPr>
        <p:spPr>
          <a:xfrm flipV="1">
            <a:off x="3347167" y="2857374"/>
            <a:ext cx="2832088" cy="92195"/>
          </a:xfrm>
          <a:prstGeom prst="straightConnector1">
            <a:avLst/>
          </a:prstGeom>
          <a:ln w="57150">
            <a:solidFill>
              <a:srgbClr val="000000"/>
            </a:solidFill>
            <a:tailEnd type="triangle"/>
          </a:ln>
          <a:effectLst>
            <a:outerShdw blurRad="38100" dist="20000" dir="5400000" rotWithShape="0">
              <a:srgbClr val="000000">
                <a:alpha val="38000"/>
              </a:srgbClr>
            </a:outerShdw>
          </a:effectLst>
        </p:spPr>
      </p:cxnSp>
      <p:sp>
        <p:nvSpPr>
          <p:cNvPr id="358" name="Line"/>
          <p:cNvSpPr/>
          <p:nvPr/>
        </p:nvSpPr>
        <p:spPr>
          <a:xfrm>
            <a:off x="3861388" y="6001550"/>
            <a:ext cx="2085281" cy="121231"/>
          </a:xfrm>
          <a:prstGeom prst="line">
            <a:avLst/>
          </a:prstGeom>
          <a:ln w="57150">
            <a:solidFill>
              <a:srgbClr val="000000"/>
            </a:solidFill>
            <a:tailEnd type="triangle"/>
          </a:ln>
          <a:effectLst>
            <a:outerShdw blurRad="38100" dist="20000" dir="5400000" rotWithShape="0">
              <a:srgbClr val="000000">
                <a:alpha val="38000"/>
              </a:srgbClr>
            </a:outerShdw>
          </a:effectLst>
        </p:spPr>
        <p:txBody>
          <a:bodyPr lIns="45719" rIns="45719"/>
          <a:lstStyle/>
          <a:p>
            <a:pPr defTabSz="457200" hangingPunct="0"/>
            <a:endParaRPr kern="0">
              <a:solidFill>
                <a:srgbClr val="000000"/>
              </a:solidFill>
              <a:latin typeface="Calibri"/>
              <a:cs typeface="Calibri"/>
              <a:sym typeface="Calibri"/>
            </a:endParaRPr>
          </a:p>
        </p:txBody>
      </p:sp>
      <p:sp>
        <p:nvSpPr>
          <p:cNvPr id="359" name="Oval"/>
          <p:cNvSpPr/>
          <p:nvPr/>
        </p:nvSpPr>
        <p:spPr>
          <a:xfrm>
            <a:off x="5452036" y="2099499"/>
            <a:ext cx="1454439" cy="1515751"/>
          </a:xfrm>
          <a:prstGeom prst="ellipse">
            <a:avLst/>
          </a:prstGeom>
          <a:ln w="38100">
            <a:solidFill>
              <a:srgbClr val="FF0000"/>
            </a:solidFill>
          </a:ln>
          <a:effectLst>
            <a:outerShdw blurRad="38100" dist="23000" dir="5400000" rotWithShape="0">
              <a:srgbClr val="000000">
                <a:alpha val="35000"/>
              </a:srgbClr>
            </a:outerShdw>
          </a:effectLst>
        </p:spPr>
        <p:txBody>
          <a:bodyPr lIns="45719" rIns="45719" anchor="ctr"/>
          <a:lstStyle/>
          <a:p>
            <a:pPr algn="ctr" defTabSz="457200" hangingPunct="0">
              <a:defRPr>
                <a:solidFill>
                  <a:srgbClr val="FFFFFF"/>
                </a:solidFill>
              </a:defRPr>
            </a:pPr>
            <a:endParaRPr kern="0">
              <a:solidFill>
                <a:srgbClr val="FFFFFF"/>
              </a:solidFill>
              <a:latin typeface="Calibri"/>
              <a:cs typeface="Calibri"/>
              <a:sym typeface="Calibri"/>
            </a:endParaRPr>
          </a:p>
        </p:txBody>
      </p:sp>
      <p:sp>
        <p:nvSpPr>
          <p:cNvPr id="360" name="Oval"/>
          <p:cNvSpPr/>
          <p:nvPr/>
        </p:nvSpPr>
        <p:spPr>
          <a:xfrm>
            <a:off x="2706952" y="4621123"/>
            <a:ext cx="1454440" cy="1515751"/>
          </a:xfrm>
          <a:prstGeom prst="ellipse">
            <a:avLst/>
          </a:prstGeom>
          <a:ln w="38100">
            <a:solidFill>
              <a:srgbClr val="FF0000"/>
            </a:solidFill>
          </a:ln>
          <a:effectLst>
            <a:outerShdw blurRad="38100" dist="23000" dir="5400000" rotWithShape="0">
              <a:srgbClr val="000000">
                <a:alpha val="35000"/>
              </a:srgbClr>
            </a:outerShdw>
          </a:effectLst>
        </p:spPr>
        <p:txBody>
          <a:bodyPr lIns="45719" rIns="45719" anchor="ctr"/>
          <a:lstStyle/>
          <a:p>
            <a:pPr algn="ctr" defTabSz="457200" hangingPunct="0">
              <a:defRPr>
                <a:solidFill>
                  <a:srgbClr val="FFFFFF"/>
                </a:solidFill>
              </a:defRPr>
            </a:pPr>
            <a:endParaRPr kern="0">
              <a:solidFill>
                <a:srgbClr val="FFFFFF"/>
              </a:solidFill>
              <a:latin typeface="Calibri"/>
              <a:cs typeface="Calibri"/>
              <a:sym typeface="Calibri"/>
            </a:endParaRPr>
          </a:p>
        </p:txBody>
      </p:sp>
    </p:spTree>
    <p:extLst>
      <p:ext uri="{BB962C8B-B14F-4D97-AF65-F5344CB8AC3E}">
        <p14:creationId xmlns:p14="http://schemas.microsoft.com/office/powerpoint/2010/main" val="136312008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Burning Fossil Fuels/Natural Activities"/>
          <p:cNvSpPr txBox="1">
            <a:spLocks noGrp="1"/>
          </p:cNvSpPr>
          <p:nvPr>
            <p:ph type="title"/>
          </p:nvPr>
        </p:nvSpPr>
        <p:spPr>
          <a:xfrm>
            <a:off x="1981200" y="-44008"/>
            <a:ext cx="8229600" cy="1143001"/>
          </a:xfrm>
          <a:prstGeom prst="rect">
            <a:avLst/>
          </a:prstGeom>
        </p:spPr>
        <p:txBody>
          <a:bodyPr/>
          <a:lstStyle>
            <a:lvl1pPr defTabSz="438911">
              <a:defRPr sz="3743"/>
            </a:lvl1pPr>
          </a:lstStyle>
          <a:p>
            <a:r>
              <a:t>Burning Fossil Fuels/Natural Activities</a:t>
            </a:r>
          </a:p>
        </p:txBody>
      </p:sp>
      <p:pic>
        <p:nvPicPr>
          <p:cNvPr id="365" name="co2_human_vs_volcanic_med.jpg" descr="co2_human_vs_volcanic_med.jpg"/>
          <p:cNvPicPr>
            <a:picLocks noChangeAspect="1"/>
          </p:cNvPicPr>
          <p:nvPr/>
        </p:nvPicPr>
        <p:blipFill>
          <a:blip r:embed="rId2">
            <a:extLst/>
          </a:blip>
          <a:stretch>
            <a:fillRect/>
          </a:stretch>
        </p:blipFill>
        <p:spPr>
          <a:xfrm>
            <a:off x="2431872" y="1008702"/>
            <a:ext cx="7460261" cy="5595196"/>
          </a:xfrm>
          <a:prstGeom prst="rect">
            <a:avLst/>
          </a:prstGeom>
          <a:ln w="38100" cap="sq">
            <a:solidFill>
              <a:srgbClr val="000000"/>
            </a:solidFill>
            <a:miter/>
          </a:ln>
          <a:effectLst>
            <a:outerShdw blurRad="50800" dist="38100" dir="2700000" rotWithShape="0">
              <a:srgbClr val="000000">
                <a:alpha val="43000"/>
              </a:srgbClr>
            </a:outerShdw>
          </a:effectLst>
        </p:spPr>
      </p:pic>
    </p:spTree>
    <p:extLst>
      <p:ext uri="{BB962C8B-B14F-4D97-AF65-F5344CB8AC3E}">
        <p14:creationId xmlns:p14="http://schemas.microsoft.com/office/powerpoint/2010/main" val="171987696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Nutrient Cycles"/>
          <p:cNvSpPr txBox="1">
            <a:spLocks noGrp="1"/>
          </p:cNvSpPr>
          <p:nvPr>
            <p:ph type="title"/>
          </p:nvPr>
        </p:nvSpPr>
        <p:spPr>
          <a:xfrm>
            <a:off x="1981200" y="-114541"/>
            <a:ext cx="8229600" cy="1143001"/>
          </a:xfrm>
          <a:prstGeom prst="rect">
            <a:avLst/>
          </a:prstGeom>
        </p:spPr>
        <p:txBody>
          <a:bodyPr/>
          <a:lstStyle/>
          <a:p>
            <a:r>
              <a:t>Nutrient Cycles</a:t>
            </a:r>
          </a:p>
        </p:txBody>
      </p:sp>
      <p:sp>
        <p:nvSpPr>
          <p:cNvPr id="368" name="Nutrients are chemical substances that organisms need to survive.…"/>
          <p:cNvSpPr txBox="1">
            <a:spLocks noGrp="1"/>
          </p:cNvSpPr>
          <p:nvPr>
            <p:ph type="body" idx="1"/>
          </p:nvPr>
        </p:nvSpPr>
        <p:spPr>
          <a:xfrm>
            <a:off x="1687878" y="1073729"/>
            <a:ext cx="5032787" cy="5977401"/>
          </a:xfrm>
          <a:prstGeom prst="rect">
            <a:avLst/>
          </a:prstGeom>
        </p:spPr>
        <p:txBody>
          <a:bodyPr/>
          <a:lstStyle/>
          <a:p>
            <a:r>
              <a:t>Nutrients are chemical substances that organisms need to survive.</a:t>
            </a:r>
          </a:p>
          <a:p>
            <a:r>
              <a:t>Every living organism needs nutrients to build tissues and carry out essential life functions.</a:t>
            </a:r>
          </a:p>
          <a:p>
            <a:r>
              <a:t>Nutrients are passed between organisms and the environment.</a:t>
            </a:r>
          </a:p>
        </p:txBody>
      </p:sp>
      <p:pic>
        <p:nvPicPr>
          <p:cNvPr id="369" name="WWW PIKECONSERVATION 2010 Nutrient Cycle.jpg" descr="WWW PIKECONSERVATION 2010 Nutrient Cycle.jpg"/>
          <p:cNvPicPr>
            <a:picLocks noChangeAspect="1"/>
          </p:cNvPicPr>
          <p:nvPr/>
        </p:nvPicPr>
        <p:blipFill>
          <a:blip r:embed="rId2">
            <a:extLst/>
          </a:blip>
          <a:stretch>
            <a:fillRect/>
          </a:stretch>
        </p:blipFill>
        <p:spPr>
          <a:xfrm>
            <a:off x="6741159" y="3140800"/>
            <a:ext cx="3662668" cy="3330538"/>
          </a:xfrm>
          <a:prstGeom prst="rect">
            <a:avLst/>
          </a:prstGeom>
          <a:ln w="12700">
            <a:miter lim="400000"/>
          </a:ln>
        </p:spPr>
      </p:pic>
      <p:pic>
        <p:nvPicPr>
          <p:cNvPr id="370" name="woman-eating-pasta.jpg" descr="woman-eating-pasta.jpg"/>
          <p:cNvPicPr>
            <a:picLocks noChangeAspect="1"/>
          </p:cNvPicPr>
          <p:nvPr/>
        </p:nvPicPr>
        <p:blipFill>
          <a:blip r:embed="rId3">
            <a:extLst/>
          </a:blip>
          <a:stretch>
            <a:fillRect/>
          </a:stretch>
        </p:blipFill>
        <p:spPr>
          <a:xfrm>
            <a:off x="7681880" y="852192"/>
            <a:ext cx="2701463" cy="2196441"/>
          </a:xfrm>
          <a:prstGeom prst="rect">
            <a:avLst/>
          </a:prstGeom>
          <a:ln w="19050" cap="sq">
            <a:solidFill>
              <a:srgbClr val="000000"/>
            </a:solidFill>
            <a:miter/>
          </a:ln>
        </p:spPr>
      </p:pic>
    </p:spTree>
    <p:extLst>
      <p:ext uri="{BB962C8B-B14F-4D97-AF65-F5344CB8AC3E}">
        <p14:creationId xmlns:p14="http://schemas.microsoft.com/office/powerpoint/2010/main" val="54275935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The Nitrogen Cycle"/>
          <p:cNvSpPr txBox="1">
            <a:spLocks noGrp="1"/>
          </p:cNvSpPr>
          <p:nvPr>
            <p:ph type="title"/>
          </p:nvPr>
        </p:nvSpPr>
        <p:spPr>
          <a:xfrm>
            <a:off x="1981200" y="-122755"/>
            <a:ext cx="8229600" cy="1143001"/>
          </a:xfrm>
          <a:prstGeom prst="rect">
            <a:avLst/>
          </a:prstGeom>
        </p:spPr>
        <p:txBody>
          <a:bodyPr/>
          <a:lstStyle>
            <a:lvl1pPr>
              <a:defRPr b="1"/>
            </a:lvl1pPr>
          </a:lstStyle>
          <a:p>
            <a:r>
              <a:t>The Nitrogen Cycle</a:t>
            </a:r>
          </a:p>
        </p:txBody>
      </p:sp>
      <p:sp>
        <p:nvSpPr>
          <p:cNvPr id="373" name="Organisms need nitrogen to build proteins &amp; DNA.…"/>
          <p:cNvSpPr txBox="1">
            <a:spLocks noGrp="1"/>
          </p:cNvSpPr>
          <p:nvPr>
            <p:ph type="body" idx="1"/>
          </p:nvPr>
        </p:nvSpPr>
        <p:spPr>
          <a:xfrm>
            <a:off x="1663682" y="821843"/>
            <a:ext cx="5087110" cy="5845409"/>
          </a:xfrm>
          <a:prstGeom prst="rect">
            <a:avLst/>
          </a:prstGeom>
        </p:spPr>
        <p:txBody>
          <a:bodyPr/>
          <a:lstStyle/>
          <a:p>
            <a:r>
              <a:t>Organisms need nitrogen to build proteins &amp; DNA.</a:t>
            </a:r>
          </a:p>
          <a:p>
            <a:r>
              <a:t>Nitrogen gas is the most abundant form of nitrogen on Earth.</a:t>
            </a:r>
          </a:p>
          <a:p>
            <a:r>
              <a:t>Only certain forms of bacteria can use nitrogen gas.</a:t>
            </a:r>
          </a:p>
          <a:p>
            <a:r>
              <a:t>Changing nitrogen gas into ammonia is called </a:t>
            </a:r>
            <a:r>
              <a:rPr b="1" u="sng"/>
              <a:t>nitrogen fixation.</a:t>
            </a:r>
          </a:p>
        </p:txBody>
      </p:sp>
      <p:pic>
        <p:nvPicPr>
          <p:cNvPr id="374" name="nitrogen cycle.png" descr="nitrogen cycle.png"/>
          <p:cNvPicPr>
            <a:picLocks noChangeAspect="1"/>
          </p:cNvPicPr>
          <p:nvPr/>
        </p:nvPicPr>
        <p:blipFill>
          <a:blip r:embed="rId2">
            <a:extLst/>
          </a:blip>
          <a:stretch>
            <a:fillRect/>
          </a:stretch>
        </p:blipFill>
        <p:spPr>
          <a:xfrm>
            <a:off x="6986369" y="3204946"/>
            <a:ext cx="3538235" cy="3462307"/>
          </a:xfrm>
          <a:prstGeom prst="rect">
            <a:avLst/>
          </a:prstGeom>
          <a:ln w="12700">
            <a:miter lim="400000"/>
          </a:ln>
        </p:spPr>
      </p:pic>
      <p:pic>
        <p:nvPicPr>
          <p:cNvPr id="375" name="tmp2E25_thumb.jpg" descr="tmp2E25_thumb.jpg"/>
          <p:cNvPicPr>
            <a:picLocks noChangeAspect="1"/>
          </p:cNvPicPr>
          <p:nvPr/>
        </p:nvPicPr>
        <p:blipFill>
          <a:blip r:embed="rId3">
            <a:extLst/>
          </a:blip>
          <a:stretch>
            <a:fillRect/>
          </a:stretch>
        </p:blipFill>
        <p:spPr>
          <a:xfrm>
            <a:off x="6935158" y="1010005"/>
            <a:ext cx="3678618" cy="1971509"/>
          </a:xfrm>
          <a:prstGeom prst="rect">
            <a:avLst/>
          </a:prstGeom>
          <a:ln w="12700">
            <a:miter lim="400000"/>
          </a:ln>
        </p:spPr>
      </p:pic>
    </p:spTree>
    <p:extLst>
      <p:ext uri="{BB962C8B-B14F-4D97-AF65-F5344CB8AC3E}">
        <p14:creationId xmlns:p14="http://schemas.microsoft.com/office/powerpoint/2010/main" val="115861884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 name="tmp2E25_thumb.jpg" descr="tmp2E25_thumb.jpg"/>
          <p:cNvPicPr>
            <a:picLocks noChangeAspect="1"/>
          </p:cNvPicPr>
          <p:nvPr/>
        </p:nvPicPr>
        <p:blipFill>
          <a:blip r:embed="rId2">
            <a:extLst/>
          </a:blip>
          <a:stretch>
            <a:fillRect/>
          </a:stretch>
        </p:blipFill>
        <p:spPr>
          <a:xfrm>
            <a:off x="1585454" y="4086382"/>
            <a:ext cx="4263810" cy="2285137"/>
          </a:xfrm>
          <a:prstGeom prst="rect">
            <a:avLst/>
          </a:prstGeom>
          <a:ln w="12700">
            <a:miter lim="400000"/>
          </a:ln>
        </p:spPr>
      </p:pic>
      <p:sp>
        <p:nvSpPr>
          <p:cNvPr id="378" name="The Nitrogen Cycle"/>
          <p:cNvSpPr txBox="1">
            <a:spLocks noGrp="1"/>
          </p:cNvSpPr>
          <p:nvPr>
            <p:ph type="title"/>
          </p:nvPr>
        </p:nvSpPr>
        <p:spPr>
          <a:xfrm>
            <a:off x="1981200" y="-122755"/>
            <a:ext cx="8229600" cy="1143001"/>
          </a:xfrm>
          <a:prstGeom prst="rect">
            <a:avLst/>
          </a:prstGeom>
        </p:spPr>
        <p:txBody>
          <a:bodyPr/>
          <a:lstStyle>
            <a:lvl1pPr>
              <a:defRPr b="1"/>
            </a:lvl1pPr>
          </a:lstStyle>
          <a:p>
            <a:r>
              <a:t>The Nitrogen Cycle</a:t>
            </a:r>
          </a:p>
        </p:txBody>
      </p:sp>
      <p:sp>
        <p:nvSpPr>
          <p:cNvPr id="379" name="Soil bacteria can also convert ammonia into nitrates.…"/>
          <p:cNvSpPr txBox="1">
            <a:spLocks noGrp="1"/>
          </p:cNvSpPr>
          <p:nvPr>
            <p:ph type="body" idx="1"/>
          </p:nvPr>
        </p:nvSpPr>
        <p:spPr>
          <a:xfrm>
            <a:off x="5767321" y="832085"/>
            <a:ext cx="5087109" cy="5845409"/>
          </a:xfrm>
          <a:prstGeom prst="rect">
            <a:avLst/>
          </a:prstGeom>
        </p:spPr>
        <p:txBody>
          <a:bodyPr/>
          <a:lstStyle/>
          <a:p>
            <a:r>
              <a:t>Soil bacteria can also convert ammonia into nitrates.</a:t>
            </a:r>
          </a:p>
          <a:p>
            <a:r>
              <a:t>Nitrates are plant food.</a:t>
            </a:r>
          </a:p>
          <a:p>
            <a:r>
              <a:t>When organisms die, decomposers return nitrogen to the soil.</a:t>
            </a:r>
          </a:p>
          <a:p>
            <a:r>
              <a:t>Soil bacteria can convert nitrates back into nitrogen gas this is called </a:t>
            </a:r>
            <a:r>
              <a:rPr b="1" u="sng"/>
              <a:t>denitrification</a:t>
            </a:r>
            <a:r>
              <a:t>.</a:t>
            </a:r>
          </a:p>
        </p:txBody>
      </p:sp>
      <p:pic>
        <p:nvPicPr>
          <p:cNvPr id="380" name="soil-microbes.jpg" descr="soil-microbes.jpg"/>
          <p:cNvPicPr>
            <a:picLocks noChangeAspect="1"/>
          </p:cNvPicPr>
          <p:nvPr/>
        </p:nvPicPr>
        <p:blipFill>
          <a:blip r:embed="rId3">
            <a:extLst/>
          </a:blip>
          <a:stretch>
            <a:fillRect/>
          </a:stretch>
        </p:blipFill>
        <p:spPr>
          <a:xfrm>
            <a:off x="1784688" y="1020245"/>
            <a:ext cx="3796205" cy="2847154"/>
          </a:xfrm>
          <a:prstGeom prst="rect">
            <a:avLst/>
          </a:prstGeom>
          <a:ln w="38100" cap="sq">
            <a:solidFill>
              <a:srgbClr val="000000"/>
            </a:solidFill>
            <a:miter/>
          </a:ln>
          <a:effectLst>
            <a:outerShdw blurRad="50800" dist="38100" dir="2700000" rotWithShape="0">
              <a:srgbClr val="000000">
                <a:alpha val="43000"/>
              </a:srgbClr>
            </a:outerShdw>
          </a:effectLst>
        </p:spPr>
      </p:pic>
    </p:spTree>
    <p:extLst>
      <p:ext uri="{BB962C8B-B14F-4D97-AF65-F5344CB8AC3E}">
        <p14:creationId xmlns:p14="http://schemas.microsoft.com/office/powerpoint/2010/main" val="76105332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 name="the-nitrogen-cycle-for-children.jpg" descr="the-nitrogen-cycle-for-children.jpg"/>
          <p:cNvPicPr>
            <a:picLocks noChangeAspect="1"/>
          </p:cNvPicPr>
          <p:nvPr/>
        </p:nvPicPr>
        <p:blipFill>
          <a:blip r:embed="rId2">
            <a:extLst/>
          </a:blip>
          <a:stretch>
            <a:fillRect/>
          </a:stretch>
        </p:blipFill>
        <p:spPr>
          <a:xfrm>
            <a:off x="1524001" y="624735"/>
            <a:ext cx="9167077" cy="5590119"/>
          </a:xfrm>
          <a:prstGeom prst="rect">
            <a:avLst/>
          </a:prstGeom>
          <a:ln w="38100" cap="sq">
            <a:solidFill>
              <a:srgbClr val="000000"/>
            </a:solidFill>
            <a:miter/>
          </a:ln>
          <a:effectLst>
            <a:outerShdw blurRad="50800" dist="38100" dir="2700000" rotWithShape="0">
              <a:srgbClr val="000000">
                <a:alpha val="43000"/>
              </a:srgbClr>
            </a:outerShdw>
          </a:effectLst>
        </p:spPr>
      </p:pic>
    </p:spTree>
    <p:extLst>
      <p:ext uri="{BB962C8B-B14F-4D97-AF65-F5344CB8AC3E}">
        <p14:creationId xmlns:p14="http://schemas.microsoft.com/office/powerpoint/2010/main" val="125133204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Nitrogen is introduced to the soil by rain, lightning (precipitation).…"/>
          <p:cNvSpPr txBox="1">
            <a:spLocks noGrp="1"/>
          </p:cNvSpPr>
          <p:nvPr>
            <p:ph type="body" idx="1"/>
          </p:nvPr>
        </p:nvSpPr>
        <p:spPr>
          <a:xfrm>
            <a:off x="1981200" y="614493"/>
            <a:ext cx="8229600" cy="5511672"/>
          </a:xfrm>
          <a:prstGeom prst="rect">
            <a:avLst/>
          </a:prstGeom>
        </p:spPr>
        <p:txBody>
          <a:bodyPr/>
          <a:lstStyle/>
          <a:p>
            <a:pPr marL="514350" indent="-514350">
              <a:buFontTx/>
              <a:buAutoNum type="arabicPeriod"/>
            </a:pPr>
            <a:r>
              <a:t>Nitrogen is introduced to the soil by rain, lightning (precipitation).</a:t>
            </a:r>
          </a:p>
          <a:p>
            <a:pPr marL="514350" indent="-514350">
              <a:buFontTx/>
              <a:buAutoNum type="arabicPeriod"/>
            </a:pPr>
            <a:r>
              <a:t>Nitrates don’t come from Nitrogen in the air.  They are obtained by nitrifying bacteria in the soil.  Some root nodules can convert ammonia in the soil into nitrates.</a:t>
            </a:r>
          </a:p>
        </p:txBody>
      </p:sp>
      <p:pic>
        <p:nvPicPr>
          <p:cNvPr id="385" name="4439_Legume_based_cropping_system_graphic.jpg" descr="4439_Legume_based_cropping_system_graphic.jpg"/>
          <p:cNvPicPr>
            <a:picLocks noChangeAspect="1"/>
          </p:cNvPicPr>
          <p:nvPr/>
        </p:nvPicPr>
        <p:blipFill>
          <a:blip r:embed="rId2">
            <a:extLst/>
          </a:blip>
          <a:stretch>
            <a:fillRect/>
          </a:stretch>
        </p:blipFill>
        <p:spPr>
          <a:xfrm>
            <a:off x="6624771" y="3957608"/>
            <a:ext cx="3492537" cy="2623284"/>
          </a:xfrm>
          <a:prstGeom prst="rect">
            <a:avLst/>
          </a:prstGeom>
          <a:ln w="38100" cap="sq">
            <a:solidFill>
              <a:srgbClr val="000000"/>
            </a:solidFill>
            <a:miter/>
          </a:ln>
          <a:effectLst>
            <a:outerShdw blurRad="50800" dist="38100" dir="2700000" rotWithShape="0">
              <a:srgbClr val="000000">
                <a:alpha val="43000"/>
              </a:srgbClr>
            </a:outerShdw>
          </a:effectLst>
        </p:spPr>
      </p:pic>
      <p:pic>
        <p:nvPicPr>
          <p:cNvPr id="386" name="300px-ZBDYF00Z.jpg" descr="300px-ZBDYF00Z.jpg"/>
          <p:cNvPicPr>
            <a:picLocks noChangeAspect="1"/>
          </p:cNvPicPr>
          <p:nvPr/>
        </p:nvPicPr>
        <p:blipFill>
          <a:blip r:embed="rId3">
            <a:extLst/>
          </a:blip>
          <a:stretch>
            <a:fillRect/>
          </a:stretch>
        </p:blipFill>
        <p:spPr>
          <a:xfrm>
            <a:off x="1981200" y="4193164"/>
            <a:ext cx="2857500" cy="2143126"/>
          </a:xfrm>
          <a:prstGeom prst="rect">
            <a:avLst/>
          </a:prstGeom>
          <a:ln w="12700">
            <a:miter lim="400000"/>
          </a:ln>
        </p:spPr>
      </p:pic>
      <p:pic>
        <p:nvPicPr>
          <p:cNvPr id="387" name="101nodules21.gif" descr="101nodules21.gif"/>
          <p:cNvPicPr>
            <a:picLocks noChangeAspect="1"/>
          </p:cNvPicPr>
          <p:nvPr/>
        </p:nvPicPr>
        <p:blipFill>
          <a:blip r:embed="rId4">
            <a:extLst/>
          </a:blip>
          <a:stretch>
            <a:fillRect/>
          </a:stretch>
        </p:blipFill>
        <p:spPr>
          <a:xfrm>
            <a:off x="4910402" y="4305828"/>
            <a:ext cx="1642157" cy="2000949"/>
          </a:xfrm>
          <a:prstGeom prst="rect">
            <a:avLst/>
          </a:prstGeom>
          <a:ln w="12700">
            <a:miter lim="400000"/>
          </a:ln>
        </p:spPr>
      </p:pic>
    </p:spTree>
    <p:extLst>
      <p:ext uri="{BB962C8B-B14F-4D97-AF65-F5344CB8AC3E}">
        <p14:creationId xmlns:p14="http://schemas.microsoft.com/office/powerpoint/2010/main" val="387412254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 name="6TpobKd8c.jpg" descr="6TpobKd8c.jpg"/>
          <p:cNvPicPr>
            <a:picLocks noChangeAspect="1"/>
          </p:cNvPicPr>
          <p:nvPr/>
        </p:nvPicPr>
        <p:blipFill>
          <a:blip r:embed="rId2">
            <a:extLst/>
          </a:blip>
          <a:stretch>
            <a:fillRect/>
          </a:stretch>
        </p:blipFill>
        <p:spPr>
          <a:xfrm rot="2774985">
            <a:off x="7927946" y="3612344"/>
            <a:ext cx="2806819" cy="1849335"/>
          </a:xfrm>
          <a:prstGeom prst="rect">
            <a:avLst/>
          </a:prstGeom>
          <a:ln w="12700">
            <a:miter lim="400000"/>
          </a:ln>
        </p:spPr>
      </p:pic>
      <p:sp>
        <p:nvSpPr>
          <p:cNvPr id="390" name="Plants build up proteins using nitrates absorbed from the soil.…"/>
          <p:cNvSpPr txBox="1">
            <a:spLocks noGrp="1"/>
          </p:cNvSpPr>
          <p:nvPr>
            <p:ph type="body" idx="1"/>
          </p:nvPr>
        </p:nvSpPr>
        <p:spPr>
          <a:xfrm>
            <a:off x="1728850" y="256039"/>
            <a:ext cx="8716375" cy="3738169"/>
          </a:xfrm>
          <a:prstGeom prst="rect">
            <a:avLst/>
          </a:prstGeom>
        </p:spPr>
        <p:txBody>
          <a:bodyPr/>
          <a:lstStyle/>
          <a:p>
            <a:pPr marL="488632" indent="-488632" defTabSz="434340">
              <a:buFontTx/>
              <a:buAutoNum type="arabicPeriod" startAt="3"/>
              <a:defRPr sz="3040"/>
            </a:pPr>
            <a:r>
              <a:t>Plants build up proteins using nitrates absorbed from the soil.</a:t>
            </a:r>
          </a:p>
          <a:p>
            <a:pPr marL="488632" indent="-488632" defTabSz="434340">
              <a:buFontTx/>
              <a:buAutoNum type="arabicPeriod" startAt="3"/>
              <a:defRPr sz="3040"/>
            </a:pPr>
            <a:r>
              <a:t>When animals like cows, eat these plants, they, in turn, use it to build animal protein.</a:t>
            </a:r>
          </a:p>
          <a:p>
            <a:pPr marL="488632" indent="-488632" defTabSz="434340">
              <a:buFontTx/>
              <a:buAutoNum type="arabicPeriod" startAt="3"/>
              <a:defRPr sz="3040"/>
            </a:pPr>
            <a:r>
              <a:t>When animals/plants die and are broken down by decomposers the nitrogen is reintroduced into the soil in the form of ammonia.</a:t>
            </a:r>
          </a:p>
        </p:txBody>
      </p:sp>
      <p:pic>
        <p:nvPicPr>
          <p:cNvPr id="391" name="screen-capture-1.png" descr="screen-capture-1.png"/>
          <p:cNvPicPr>
            <a:picLocks noChangeAspect="1"/>
          </p:cNvPicPr>
          <p:nvPr/>
        </p:nvPicPr>
        <p:blipFill>
          <a:blip r:embed="rId3">
            <a:extLst/>
          </a:blip>
          <a:stretch>
            <a:fillRect/>
          </a:stretch>
        </p:blipFill>
        <p:spPr>
          <a:xfrm>
            <a:off x="6369945" y="4462306"/>
            <a:ext cx="2240783" cy="1911415"/>
          </a:xfrm>
          <a:prstGeom prst="rect">
            <a:avLst/>
          </a:prstGeom>
          <a:ln w="38100" cap="sq">
            <a:solidFill>
              <a:srgbClr val="000000"/>
            </a:solidFill>
            <a:miter/>
          </a:ln>
          <a:effectLst>
            <a:outerShdw blurRad="50800" dist="38100" dir="2700000" rotWithShape="0">
              <a:srgbClr val="000000">
                <a:alpha val="43000"/>
              </a:srgbClr>
            </a:outerShdw>
          </a:effectLst>
        </p:spPr>
      </p:pic>
      <p:sp>
        <p:nvSpPr>
          <p:cNvPr id="392" name="When animals pee or poop and the waste is broken down by decomposers the nitrogen is reintroduced into the soil in the form of ammonia."/>
          <p:cNvSpPr txBox="1"/>
          <p:nvPr/>
        </p:nvSpPr>
        <p:spPr>
          <a:xfrm>
            <a:off x="1728849" y="3974601"/>
            <a:ext cx="4557918" cy="285750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514350" indent="-514350">
              <a:lnSpc>
                <a:spcPct val="80000"/>
              </a:lnSpc>
              <a:spcBef>
                <a:spcPts val="600"/>
              </a:spcBef>
              <a:buSzPct val="100000"/>
              <a:buAutoNum type="arabicPeriod" startAt="6"/>
              <a:defRPr sz="2900"/>
            </a:lvl1pPr>
          </a:lstStyle>
          <a:p>
            <a:pPr defTabSz="457200" hangingPunct="0"/>
            <a:r>
              <a:rPr kern="0">
                <a:solidFill>
                  <a:srgbClr val="000000"/>
                </a:solidFill>
                <a:latin typeface="Calibri"/>
                <a:cs typeface="Calibri"/>
                <a:sym typeface="Calibri"/>
              </a:rPr>
              <a:t>When animals pee or poop and the waste is broken down by decomposers the nitrogen is reintroduced into the soil in the form of ammonia.</a:t>
            </a:r>
          </a:p>
        </p:txBody>
      </p:sp>
    </p:spTree>
    <p:extLst>
      <p:ext uri="{BB962C8B-B14F-4D97-AF65-F5344CB8AC3E}">
        <p14:creationId xmlns:p14="http://schemas.microsoft.com/office/powerpoint/2010/main" val="13958540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Nitrates in the soil can also be broken down by denitrifying bacteria (in specific conditions) and is then sent into the the air as nitrogen.  This process can help make the soil infertile because it will lack the nitrates needed for plant use.…"/>
          <p:cNvSpPr txBox="1">
            <a:spLocks noGrp="1"/>
          </p:cNvSpPr>
          <p:nvPr>
            <p:ph type="body" idx="1"/>
          </p:nvPr>
        </p:nvSpPr>
        <p:spPr>
          <a:xfrm>
            <a:off x="1981200" y="307247"/>
            <a:ext cx="8229600" cy="6257590"/>
          </a:xfrm>
          <a:prstGeom prst="rect">
            <a:avLst/>
          </a:prstGeom>
        </p:spPr>
        <p:txBody>
          <a:bodyPr/>
          <a:lstStyle/>
          <a:p>
            <a:pPr marL="514350" indent="-514350">
              <a:buFontTx/>
              <a:buAutoNum type="arabicPeriod" startAt="7"/>
            </a:pPr>
            <a:r>
              <a:t>Nitrates in the soil can also be broken down by denitrifying bacteria (in specific conditions) and is then sent into the the air as nitrogen.  This process can help make the soil infertile because it will lack the nitrates needed for plant use.</a:t>
            </a:r>
          </a:p>
          <a:p>
            <a:pPr marL="0" indent="0">
              <a:buSzTx/>
              <a:buNone/>
            </a:pPr>
            <a:r>
              <a:t>Once nitrogen gets back to the air, the cycle starts again.</a:t>
            </a:r>
          </a:p>
        </p:txBody>
      </p:sp>
      <p:pic>
        <p:nvPicPr>
          <p:cNvPr id="395" name="small.png" descr="small.png"/>
          <p:cNvPicPr>
            <a:picLocks noChangeAspect="1"/>
          </p:cNvPicPr>
          <p:nvPr/>
        </p:nvPicPr>
        <p:blipFill>
          <a:blip r:embed="rId2">
            <a:extLst/>
          </a:blip>
          <a:stretch>
            <a:fillRect/>
          </a:stretch>
        </p:blipFill>
        <p:spPr>
          <a:xfrm>
            <a:off x="5692703" y="4015076"/>
            <a:ext cx="4671737" cy="2627853"/>
          </a:xfrm>
          <a:prstGeom prst="rect">
            <a:avLst/>
          </a:prstGeom>
          <a:ln w="12700">
            <a:miter lim="400000"/>
          </a:ln>
        </p:spPr>
      </p:pic>
      <p:pic>
        <p:nvPicPr>
          <p:cNvPr id="396" name="tmp2E25_thumb.jpg" descr="tmp2E25_thumb.jpg"/>
          <p:cNvPicPr>
            <a:picLocks noChangeAspect="1"/>
          </p:cNvPicPr>
          <p:nvPr/>
        </p:nvPicPr>
        <p:blipFill>
          <a:blip r:embed="rId3">
            <a:extLst/>
          </a:blip>
          <a:stretch>
            <a:fillRect/>
          </a:stretch>
        </p:blipFill>
        <p:spPr>
          <a:xfrm>
            <a:off x="1829720" y="4492133"/>
            <a:ext cx="3678617" cy="1971509"/>
          </a:xfrm>
          <a:prstGeom prst="rect">
            <a:avLst/>
          </a:prstGeom>
          <a:ln w="12700">
            <a:miter lim="400000"/>
          </a:ln>
        </p:spPr>
      </p:pic>
    </p:spTree>
    <p:extLst>
      <p:ext uri="{BB962C8B-B14F-4D97-AF65-F5344CB8AC3E}">
        <p14:creationId xmlns:p14="http://schemas.microsoft.com/office/powerpoint/2010/main" val="109859116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Competition"/>
          <p:cNvSpPr txBox="1">
            <a:spLocks noGrp="1"/>
          </p:cNvSpPr>
          <p:nvPr>
            <p:ph type="title"/>
          </p:nvPr>
        </p:nvSpPr>
        <p:spPr>
          <a:xfrm>
            <a:off x="1981200" y="5645"/>
            <a:ext cx="8229600" cy="1143001"/>
          </a:xfrm>
          <a:prstGeom prst="rect">
            <a:avLst/>
          </a:prstGeom>
        </p:spPr>
        <p:txBody>
          <a:bodyPr/>
          <a:lstStyle>
            <a:lvl1pPr>
              <a:defRPr b="1"/>
            </a:lvl1pPr>
          </a:lstStyle>
          <a:p>
            <a:r>
              <a:t>Competition</a:t>
            </a:r>
          </a:p>
        </p:txBody>
      </p:sp>
      <p:sp>
        <p:nvSpPr>
          <p:cNvPr id="303" name="Competition occurs when living things try to use the same resources.  Competition often results in one organism dying out."/>
          <p:cNvSpPr txBox="1">
            <a:spLocks noGrp="1"/>
          </p:cNvSpPr>
          <p:nvPr>
            <p:ph type="body" idx="1"/>
          </p:nvPr>
        </p:nvSpPr>
        <p:spPr>
          <a:xfrm>
            <a:off x="1981200" y="922867"/>
            <a:ext cx="8229600" cy="4525963"/>
          </a:xfrm>
          <a:prstGeom prst="rect">
            <a:avLst/>
          </a:prstGeom>
        </p:spPr>
        <p:txBody>
          <a:bodyPr/>
          <a:lstStyle/>
          <a:p>
            <a:r>
              <a:t>Competition occurs when living things try to use the </a:t>
            </a:r>
            <a:r>
              <a:rPr u="sng"/>
              <a:t>same resources</a:t>
            </a:r>
            <a:r>
              <a:t>.  Competition often results in one organism dying out.</a:t>
            </a:r>
          </a:p>
        </p:txBody>
      </p:sp>
      <p:pic>
        <p:nvPicPr>
          <p:cNvPr id="304" name="competition.jpg" descr="competition.jpg"/>
          <p:cNvPicPr>
            <a:picLocks noChangeAspect="1"/>
          </p:cNvPicPr>
          <p:nvPr/>
        </p:nvPicPr>
        <p:blipFill>
          <a:blip r:embed="rId2">
            <a:extLst/>
          </a:blip>
          <a:stretch>
            <a:fillRect/>
          </a:stretch>
        </p:blipFill>
        <p:spPr>
          <a:xfrm>
            <a:off x="5903150" y="3529248"/>
            <a:ext cx="4533430" cy="3032362"/>
          </a:xfrm>
          <a:prstGeom prst="rect">
            <a:avLst/>
          </a:prstGeom>
          <a:ln w="88900" cap="sq">
            <a:solidFill>
              <a:srgbClr val="000000"/>
            </a:solidFill>
            <a:miter/>
          </a:ln>
        </p:spPr>
      </p:pic>
      <p:pic>
        <p:nvPicPr>
          <p:cNvPr id="305" name="images.jpg" descr="images.jpg"/>
          <p:cNvPicPr>
            <a:picLocks noChangeAspect="1"/>
          </p:cNvPicPr>
          <p:nvPr/>
        </p:nvPicPr>
        <p:blipFill>
          <a:blip r:embed="rId3">
            <a:extLst/>
          </a:blip>
          <a:stretch>
            <a:fillRect/>
          </a:stretch>
        </p:blipFill>
        <p:spPr>
          <a:xfrm>
            <a:off x="1981200" y="2945989"/>
            <a:ext cx="3505200" cy="2324101"/>
          </a:xfrm>
          <a:prstGeom prst="rect">
            <a:avLst/>
          </a:prstGeom>
          <a:ln w="88900" cap="sq">
            <a:solidFill>
              <a:srgbClr val="000000"/>
            </a:solidFill>
            <a:miter/>
          </a:ln>
        </p:spPr>
      </p:pic>
      <p:sp>
        <p:nvSpPr>
          <p:cNvPr id="306" name="Mating"/>
          <p:cNvSpPr txBox="1"/>
          <p:nvPr/>
        </p:nvSpPr>
        <p:spPr>
          <a:xfrm>
            <a:off x="1981200" y="5288910"/>
            <a:ext cx="3505200" cy="92333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5400" b="1">
                <a:ln w="12700">
                  <a:solidFill>
                    <a:srgbClr val="054697"/>
                  </a:solidFill>
                </a:ln>
                <a:effectLst>
                  <a:outerShdw blurRad="38100" dist="20320" dir="1800000" rotWithShape="0">
                    <a:srgbClr val="000000">
                      <a:alpha val="40000"/>
                    </a:srgbClr>
                  </a:outerShdw>
                </a:effectLst>
              </a:defRPr>
            </a:lvl1pPr>
          </a:lstStyle>
          <a:p>
            <a:pPr defTabSz="457200" hangingPunct="0"/>
            <a:r>
              <a:rPr kern="0">
                <a:solidFill>
                  <a:srgbClr val="000000"/>
                </a:solidFill>
                <a:latin typeface="Calibri"/>
                <a:cs typeface="Calibri"/>
                <a:sym typeface="Calibri"/>
              </a:rPr>
              <a:t>Mating</a:t>
            </a:r>
          </a:p>
        </p:txBody>
      </p:sp>
      <p:sp>
        <p:nvSpPr>
          <p:cNvPr id="307" name="Resource"/>
          <p:cNvSpPr txBox="1"/>
          <p:nvPr/>
        </p:nvSpPr>
        <p:spPr>
          <a:xfrm>
            <a:off x="6432785" y="2502435"/>
            <a:ext cx="3505201" cy="92333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5400" b="1">
                <a:ln w="12700">
                  <a:solidFill>
                    <a:srgbClr val="054697"/>
                  </a:solidFill>
                </a:ln>
                <a:effectLst>
                  <a:outerShdw blurRad="38100" dist="20320" dir="1800000" rotWithShape="0">
                    <a:srgbClr val="000000">
                      <a:alpha val="40000"/>
                    </a:srgbClr>
                  </a:outerShdw>
                </a:effectLst>
              </a:defRPr>
            </a:lvl1pPr>
          </a:lstStyle>
          <a:p>
            <a:pPr defTabSz="457200" hangingPunct="0"/>
            <a:r>
              <a:rPr kern="0">
                <a:solidFill>
                  <a:srgbClr val="000000"/>
                </a:solidFill>
                <a:latin typeface="Calibri"/>
                <a:cs typeface="Calibri"/>
                <a:sym typeface="Calibri"/>
              </a:rPr>
              <a:t>Resource</a:t>
            </a:r>
          </a:p>
        </p:txBody>
      </p:sp>
    </p:spTree>
    <p:extLst>
      <p:ext uri="{BB962C8B-B14F-4D97-AF65-F5344CB8AC3E}">
        <p14:creationId xmlns:p14="http://schemas.microsoft.com/office/powerpoint/2010/main" val="148715908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Predation"/>
          <p:cNvSpPr txBox="1">
            <a:spLocks noGrp="1"/>
          </p:cNvSpPr>
          <p:nvPr>
            <p:ph type="title"/>
          </p:nvPr>
        </p:nvSpPr>
        <p:spPr>
          <a:xfrm>
            <a:off x="1981200" y="11231"/>
            <a:ext cx="8229600" cy="1143001"/>
          </a:xfrm>
          <a:prstGeom prst="rect">
            <a:avLst/>
          </a:prstGeom>
        </p:spPr>
        <p:txBody>
          <a:bodyPr/>
          <a:lstStyle>
            <a:lvl1pPr>
              <a:defRPr b="1"/>
            </a:lvl1pPr>
          </a:lstStyle>
          <a:p>
            <a:r>
              <a:t>Predation</a:t>
            </a:r>
          </a:p>
        </p:txBody>
      </p:sp>
      <p:sp>
        <p:nvSpPr>
          <p:cNvPr id="310" name="Predation occurs when one organism (the predator) captures and eats another (the prey)."/>
          <p:cNvSpPr txBox="1">
            <a:spLocks noGrp="1"/>
          </p:cNvSpPr>
          <p:nvPr>
            <p:ph type="body" idx="1"/>
          </p:nvPr>
        </p:nvSpPr>
        <p:spPr>
          <a:xfrm>
            <a:off x="1981200" y="1026350"/>
            <a:ext cx="8229600" cy="4525963"/>
          </a:xfrm>
          <a:prstGeom prst="rect">
            <a:avLst/>
          </a:prstGeom>
        </p:spPr>
        <p:txBody>
          <a:bodyPr/>
          <a:lstStyle/>
          <a:p>
            <a:r>
              <a:t>Predation occurs when one organism (the predator) captures and eats another (the prey).</a:t>
            </a:r>
          </a:p>
        </p:txBody>
      </p:sp>
      <p:pic>
        <p:nvPicPr>
          <p:cNvPr id="311" name="e99b8e03-3056-492d-85ec-f30da33e4d93.jpg" descr="e99b8e03-3056-492d-85ec-f30da33e4d93.jpg"/>
          <p:cNvPicPr>
            <a:picLocks noChangeAspect="1"/>
          </p:cNvPicPr>
          <p:nvPr/>
        </p:nvPicPr>
        <p:blipFill>
          <a:blip r:embed="rId2">
            <a:extLst/>
          </a:blip>
          <a:stretch>
            <a:fillRect/>
          </a:stretch>
        </p:blipFill>
        <p:spPr>
          <a:xfrm>
            <a:off x="3860800" y="2376311"/>
            <a:ext cx="6350000" cy="4165601"/>
          </a:xfrm>
          <a:prstGeom prst="rect">
            <a:avLst/>
          </a:prstGeom>
          <a:ln w="88900" cap="sq">
            <a:solidFill>
              <a:srgbClr val="000000"/>
            </a:solidFill>
            <a:miter/>
          </a:ln>
        </p:spPr>
      </p:pic>
    </p:spTree>
    <p:extLst>
      <p:ext uri="{BB962C8B-B14F-4D97-AF65-F5344CB8AC3E}">
        <p14:creationId xmlns:p14="http://schemas.microsoft.com/office/powerpoint/2010/main" val="421429244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Mutualism: both species benefit from their relationship…"/>
          <p:cNvSpPr txBox="1">
            <a:spLocks noGrp="1"/>
          </p:cNvSpPr>
          <p:nvPr>
            <p:ph type="body" idx="1"/>
          </p:nvPr>
        </p:nvSpPr>
        <p:spPr>
          <a:xfrm>
            <a:off x="1608666" y="2028358"/>
            <a:ext cx="8974668" cy="5794023"/>
          </a:xfrm>
          <a:prstGeom prst="rect">
            <a:avLst/>
          </a:prstGeom>
        </p:spPr>
        <p:txBody>
          <a:bodyPr/>
          <a:lstStyle/>
          <a:p>
            <a:pPr>
              <a:spcBef>
                <a:spcPts val="900"/>
              </a:spcBef>
              <a:defRPr sz="4000" b="1" u="sng"/>
            </a:pPr>
            <a:r>
              <a:t>Mutualism</a:t>
            </a:r>
            <a:r>
              <a:rPr b="0" u="none"/>
              <a:t>: both species benefit from their relationship</a:t>
            </a:r>
          </a:p>
          <a:p>
            <a:pPr>
              <a:spcBef>
                <a:spcPts val="900"/>
              </a:spcBef>
              <a:defRPr sz="4000" b="1" u="sng"/>
            </a:pPr>
            <a:r>
              <a:t>Commensalism</a:t>
            </a:r>
            <a:r>
              <a:rPr b="0" u="none"/>
              <a:t>: one species benefits. The other is neither helped nor harmed.</a:t>
            </a:r>
          </a:p>
          <a:p>
            <a:pPr>
              <a:spcBef>
                <a:spcPts val="900"/>
              </a:spcBef>
              <a:defRPr sz="4000" b="1" u="sng"/>
            </a:pPr>
            <a:r>
              <a:t>Parasitism</a:t>
            </a:r>
            <a:r>
              <a:rPr b="0" u="none"/>
              <a:t>: One species benefits by living in or on the other.  The other species is harmed.</a:t>
            </a:r>
          </a:p>
        </p:txBody>
      </p:sp>
      <p:pic>
        <p:nvPicPr>
          <p:cNvPr id="314" name="SymbiosisLogo.png" descr="SymbiosisLogo.png"/>
          <p:cNvPicPr>
            <a:picLocks noChangeAspect="1"/>
          </p:cNvPicPr>
          <p:nvPr/>
        </p:nvPicPr>
        <p:blipFill>
          <a:blip r:embed="rId2">
            <a:extLst/>
          </a:blip>
          <a:stretch>
            <a:fillRect/>
          </a:stretch>
        </p:blipFill>
        <p:spPr>
          <a:xfrm>
            <a:off x="4327406" y="78737"/>
            <a:ext cx="3396076" cy="1921401"/>
          </a:xfrm>
          <a:prstGeom prst="rect">
            <a:avLst/>
          </a:prstGeom>
          <a:ln w="12700">
            <a:miter lim="400000"/>
          </a:ln>
        </p:spPr>
      </p:pic>
    </p:spTree>
    <p:extLst>
      <p:ext uri="{BB962C8B-B14F-4D97-AF65-F5344CB8AC3E}">
        <p14:creationId xmlns:p14="http://schemas.microsoft.com/office/powerpoint/2010/main" val="254371378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Mutualism"/>
          <p:cNvSpPr txBox="1">
            <a:spLocks noGrp="1"/>
          </p:cNvSpPr>
          <p:nvPr>
            <p:ph type="title"/>
          </p:nvPr>
        </p:nvSpPr>
        <p:spPr>
          <a:xfrm>
            <a:off x="908757" y="274639"/>
            <a:ext cx="8229601" cy="1143001"/>
          </a:xfrm>
          <a:prstGeom prst="rect">
            <a:avLst/>
          </a:prstGeom>
        </p:spPr>
        <p:txBody>
          <a:bodyPr/>
          <a:lstStyle>
            <a:lvl1pPr>
              <a:defRPr sz="6000" b="1"/>
            </a:lvl1pPr>
          </a:lstStyle>
          <a:p>
            <a:r>
              <a:t>Mutualism</a:t>
            </a:r>
          </a:p>
        </p:txBody>
      </p:sp>
      <p:pic>
        <p:nvPicPr>
          <p:cNvPr id="317" name="crocodile-plover.jpg" descr="crocodile-plover.jpg"/>
          <p:cNvPicPr>
            <a:picLocks noChangeAspect="1"/>
          </p:cNvPicPr>
          <p:nvPr/>
        </p:nvPicPr>
        <p:blipFill>
          <a:blip r:embed="rId2">
            <a:extLst/>
          </a:blip>
          <a:stretch>
            <a:fillRect/>
          </a:stretch>
        </p:blipFill>
        <p:spPr>
          <a:xfrm>
            <a:off x="2088443" y="1924305"/>
            <a:ext cx="6401274" cy="4448884"/>
          </a:xfrm>
          <a:prstGeom prst="rect">
            <a:avLst/>
          </a:prstGeom>
          <a:ln w="88900" cap="sq">
            <a:solidFill>
              <a:srgbClr val="000000"/>
            </a:solidFill>
            <a:miter/>
          </a:ln>
        </p:spPr>
      </p:pic>
      <p:pic>
        <p:nvPicPr>
          <p:cNvPr id="318" name="screen-capture-2.png" descr="screen-capture-2.png"/>
          <p:cNvPicPr>
            <a:picLocks noChangeAspect="1"/>
          </p:cNvPicPr>
          <p:nvPr/>
        </p:nvPicPr>
        <p:blipFill>
          <a:blip r:embed="rId3">
            <a:extLst/>
          </a:blip>
          <a:stretch>
            <a:fillRect/>
          </a:stretch>
        </p:blipFill>
        <p:spPr>
          <a:xfrm>
            <a:off x="8282752" y="124119"/>
            <a:ext cx="2197101" cy="1397001"/>
          </a:xfrm>
          <a:prstGeom prst="rect">
            <a:avLst/>
          </a:prstGeom>
          <a:ln w="38100" cap="sq">
            <a:solidFill>
              <a:srgbClr val="000000"/>
            </a:solidFill>
            <a:miter/>
          </a:ln>
          <a:effectLst>
            <a:outerShdw blurRad="50800" dist="38100" dir="2700000" rotWithShape="0">
              <a:srgbClr val="000000">
                <a:alpha val="43000"/>
              </a:srgbClr>
            </a:outerShdw>
          </a:effectLst>
        </p:spPr>
      </p:pic>
    </p:spTree>
    <p:extLst>
      <p:ext uri="{BB962C8B-B14F-4D97-AF65-F5344CB8AC3E}">
        <p14:creationId xmlns:p14="http://schemas.microsoft.com/office/powerpoint/2010/main" val="290226267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Commensalism"/>
          <p:cNvSpPr txBox="1">
            <a:spLocks noGrp="1"/>
          </p:cNvSpPr>
          <p:nvPr>
            <p:ph type="title"/>
          </p:nvPr>
        </p:nvSpPr>
        <p:spPr>
          <a:xfrm>
            <a:off x="814681" y="383351"/>
            <a:ext cx="8229601" cy="1143001"/>
          </a:xfrm>
          <a:prstGeom prst="rect">
            <a:avLst/>
          </a:prstGeom>
        </p:spPr>
        <p:txBody>
          <a:bodyPr/>
          <a:lstStyle>
            <a:lvl1pPr>
              <a:defRPr sz="6000" b="1"/>
            </a:lvl1pPr>
          </a:lstStyle>
          <a:p>
            <a:r>
              <a:t>Commensalism</a:t>
            </a:r>
          </a:p>
        </p:txBody>
      </p:sp>
      <p:pic>
        <p:nvPicPr>
          <p:cNvPr id="322" name="screen-capture-3.png" descr="screen-capture-3.png"/>
          <p:cNvPicPr>
            <a:picLocks noChangeAspect="1"/>
          </p:cNvPicPr>
          <p:nvPr/>
        </p:nvPicPr>
        <p:blipFill>
          <a:blip r:embed="rId2">
            <a:extLst/>
          </a:blip>
          <a:stretch>
            <a:fillRect/>
          </a:stretch>
        </p:blipFill>
        <p:spPr>
          <a:xfrm>
            <a:off x="8348603" y="129351"/>
            <a:ext cx="2197101" cy="1397001"/>
          </a:xfrm>
          <a:prstGeom prst="rect">
            <a:avLst/>
          </a:prstGeom>
          <a:ln w="38100" cap="sq">
            <a:solidFill>
              <a:srgbClr val="000000"/>
            </a:solidFill>
            <a:miter/>
          </a:ln>
          <a:effectLst>
            <a:outerShdw blurRad="50800" dist="38100" dir="2700000" rotWithShape="0">
              <a:srgbClr val="000000">
                <a:alpha val="43000"/>
              </a:srgbClr>
            </a:outerShdw>
          </a:effectLst>
        </p:spPr>
      </p:pic>
      <p:pic>
        <p:nvPicPr>
          <p:cNvPr id="323" name="20120521-Humpback_stellwagen.JPG" descr="20120521-Humpback_stellwagen.JPG"/>
          <p:cNvPicPr>
            <a:picLocks noChangeAspect="1"/>
          </p:cNvPicPr>
          <p:nvPr/>
        </p:nvPicPr>
        <p:blipFill>
          <a:blip r:embed="rId3">
            <a:extLst/>
          </a:blip>
          <a:stretch>
            <a:fillRect/>
          </a:stretch>
        </p:blipFill>
        <p:spPr>
          <a:xfrm>
            <a:off x="5662403" y="2361264"/>
            <a:ext cx="4808045" cy="3949466"/>
          </a:xfrm>
          <a:prstGeom prst="rect">
            <a:avLst/>
          </a:prstGeom>
          <a:ln w="88900" cap="sq">
            <a:solidFill>
              <a:srgbClr val="000000"/>
            </a:solidFill>
            <a:miter/>
          </a:ln>
        </p:spPr>
      </p:pic>
      <p:pic>
        <p:nvPicPr>
          <p:cNvPr id="324" name="960.jpg" descr="960.jpg"/>
          <p:cNvPicPr>
            <a:picLocks noChangeAspect="1"/>
          </p:cNvPicPr>
          <p:nvPr/>
        </p:nvPicPr>
        <p:blipFill>
          <a:blip r:embed="rId4">
            <a:extLst/>
          </a:blip>
          <a:stretch>
            <a:fillRect/>
          </a:stretch>
        </p:blipFill>
        <p:spPr>
          <a:xfrm>
            <a:off x="1665113" y="2984781"/>
            <a:ext cx="3810001" cy="2370668"/>
          </a:xfrm>
          <a:prstGeom prst="rect">
            <a:avLst/>
          </a:prstGeom>
          <a:ln w="12700">
            <a:miter lim="400000"/>
          </a:ln>
        </p:spPr>
      </p:pic>
    </p:spTree>
    <p:extLst>
      <p:ext uri="{BB962C8B-B14F-4D97-AF65-F5344CB8AC3E}">
        <p14:creationId xmlns:p14="http://schemas.microsoft.com/office/powerpoint/2010/main" val="263964747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Parasitism"/>
          <p:cNvSpPr txBox="1">
            <a:spLocks noGrp="1"/>
          </p:cNvSpPr>
          <p:nvPr>
            <p:ph type="title"/>
          </p:nvPr>
        </p:nvSpPr>
        <p:spPr>
          <a:xfrm>
            <a:off x="767646" y="18814"/>
            <a:ext cx="8229601" cy="1143001"/>
          </a:xfrm>
          <a:prstGeom prst="rect">
            <a:avLst/>
          </a:prstGeom>
        </p:spPr>
        <p:txBody>
          <a:bodyPr/>
          <a:lstStyle>
            <a:lvl1pPr>
              <a:defRPr sz="6000" b="1"/>
            </a:lvl1pPr>
          </a:lstStyle>
          <a:p>
            <a:r>
              <a:t>Parasitism</a:t>
            </a:r>
          </a:p>
        </p:txBody>
      </p:sp>
      <p:pic>
        <p:nvPicPr>
          <p:cNvPr id="327" name="screen-capture-4.png" descr="screen-capture-4.png"/>
          <p:cNvPicPr>
            <a:picLocks noChangeAspect="1"/>
          </p:cNvPicPr>
          <p:nvPr/>
        </p:nvPicPr>
        <p:blipFill>
          <a:blip r:embed="rId2">
            <a:extLst/>
          </a:blip>
          <a:stretch>
            <a:fillRect/>
          </a:stretch>
        </p:blipFill>
        <p:spPr>
          <a:xfrm>
            <a:off x="8234775" y="177800"/>
            <a:ext cx="2273301" cy="1422400"/>
          </a:xfrm>
          <a:prstGeom prst="rect">
            <a:avLst/>
          </a:prstGeom>
          <a:ln w="38100" cap="sq">
            <a:solidFill>
              <a:srgbClr val="000000"/>
            </a:solidFill>
            <a:miter/>
          </a:ln>
          <a:effectLst>
            <a:outerShdw blurRad="50800" dist="38100" dir="2700000" rotWithShape="0">
              <a:srgbClr val="000000">
                <a:alpha val="43000"/>
              </a:srgbClr>
            </a:outerShdw>
          </a:effectLst>
        </p:spPr>
      </p:pic>
      <p:pic>
        <p:nvPicPr>
          <p:cNvPr id="329" name="1.jpg" descr="1.jpg"/>
          <p:cNvPicPr>
            <a:picLocks noChangeAspect="1"/>
          </p:cNvPicPr>
          <p:nvPr/>
        </p:nvPicPr>
        <p:blipFill>
          <a:blip r:embed="rId3">
            <a:extLst/>
          </a:blip>
          <a:stretch>
            <a:fillRect/>
          </a:stretch>
        </p:blipFill>
        <p:spPr>
          <a:xfrm>
            <a:off x="1645670" y="2288351"/>
            <a:ext cx="2861509" cy="1612118"/>
          </a:xfrm>
          <a:prstGeom prst="rect">
            <a:avLst/>
          </a:prstGeom>
          <a:ln w="38100" cap="sq">
            <a:solidFill>
              <a:srgbClr val="000000"/>
            </a:solidFill>
            <a:miter/>
          </a:ln>
          <a:effectLst>
            <a:outerShdw blurRad="50800" dist="38100" dir="2700000" rotWithShape="0">
              <a:srgbClr val="000000">
                <a:alpha val="43000"/>
              </a:srgbClr>
            </a:outerShdw>
          </a:effectLst>
        </p:spPr>
      </p:pic>
      <p:pic>
        <p:nvPicPr>
          <p:cNvPr id="331" name="bigstock-Tapeworm-head-71196952-746x560.jpg" descr="bigstock-Tapeworm-head-71196952-746x560.jpg"/>
          <p:cNvPicPr>
            <a:picLocks noChangeAspect="1"/>
          </p:cNvPicPr>
          <p:nvPr/>
        </p:nvPicPr>
        <p:blipFill>
          <a:blip r:embed="rId4">
            <a:extLst/>
          </a:blip>
          <a:stretch>
            <a:fillRect/>
          </a:stretch>
        </p:blipFill>
        <p:spPr>
          <a:xfrm>
            <a:off x="8005704" y="2603861"/>
            <a:ext cx="2502371" cy="1878455"/>
          </a:xfrm>
          <a:prstGeom prst="rect">
            <a:avLst/>
          </a:prstGeom>
          <a:ln w="38100" cap="sq">
            <a:solidFill>
              <a:srgbClr val="000000"/>
            </a:solidFill>
            <a:miter/>
          </a:ln>
          <a:effectLst>
            <a:outerShdw blurRad="50800" dist="38100" dir="2700000" rotWithShape="0">
              <a:srgbClr val="000000">
                <a:alpha val="43000"/>
              </a:srgbClr>
            </a:outerShdw>
          </a:effectLst>
        </p:spPr>
      </p:pic>
      <p:pic>
        <p:nvPicPr>
          <p:cNvPr id="332" name="tapewormhead.jpg" descr="tapewormhead.jpg"/>
          <p:cNvPicPr>
            <a:picLocks noChangeAspect="1"/>
          </p:cNvPicPr>
          <p:nvPr/>
        </p:nvPicPr>
        <p:blipFill>
          <a:blip r:embed="rId5">
            <a:extLst/>
          </a:blip>
          <a:stretch>
            <a:fillRect/>
          </a:stretch>
        </p:blipFill>
        <p:spPr>
          <a:xfrm>
            <a:off x="1734708" y="4950488"/>
            <a:ext cx="3991093" cy="1691142"/>
          </a:xfrm>
          <a:prstGeom prst="rect">
            <a:avLst/>
          </a:prstGeom>
          <a:ln w="38100" cap="sq">
            <a:solidFill>
              <a:srgbClr val="000000"/>
            </a:solidFill>
            <a:miter/>
          </a:ln>
          <a:effectLst>
            <a:outerShdw blurRad="50800" dist="38100" dir="2700000" rotWithShape="0">
              <a:srgbClr val="000000">
                <a:alpha val="43000"/>
              </a:srgbClr>
            </a:outerShdw>
          </a:effectLst>
        </p:spPr>
      </p:pic>
      <p:pic>
        <p:nvPicPr>
          <p:cNvPr id="333" name="rolodex_tonytapeworm_mwood2012.jpg" descr="rolodex_tonytapeworm_mwood2012.jpg"/>
          <p:cNvPicPr>
            <a:picLocks noChangeAspect="1"/>
          </p:cNvPicPr>
          <p:nvPr/>
        </p:nvPicPr>
        <p:blipFill>
          <a:blip r:embed="rId6">
            <a:extLst/>
          </a:blip>
          <a:stretch>
            <a:fillRect/>
          </a:stretch>
        </p:blipFill>
        <p:spPr>
          <a:xfrm>
            <a:off x="4769554" y="1289068"/>
            <a:ext cx="3019780" cy="1728824"/>
          </a:xfrm>
          <a:prstGeom prst="rect">
            <a:avLst/>
          </a:prstGeom>
          <a:ln w="12700">
            <a:miter lim="400000"/>
          </a:ln>
        </p:spPr>
      </p:pic>
      <p:pic>
        <p:nvPicPr>
          <p:cNvPr id="334" name="tapewor2.gif" descr="tapewor2.gif"/>
          <p:cNvPicPr>
            <a:picLocks noChangeAspect="1"/>
          </p:cNvPicPr>
          <p:nvPr/>
        </p:nvPicPr>
        <p:blipFill>
          <a:blip r:embed="rId7">
            <a:extLst/>
          </a:blip>
          <a:stretch>
            <a:fillRect/>
          </a:stretch>
        </p:blipFill>
        <p:spPr>
          <a:xfrm rot="2409796">
            <a:off x="4445903" y="3552686"/>
            <a:ext cx="3659288" cy="1961379"/>
          </a:xfrm>
          <a:prstGeom prst="rect">
            <a:avLst/>
          </a:prstGeom>
          <a:ln w="12700">
            <a:miter lim="400000"/>
          </a:ln>
        </p:spPr>
      </p:pic>
    </p:spTree>
    <p:extLst>
      <p:ext uri="{BB962C8B-B14F-4D97-AF65-F5344CB8AC3E}">
        <p14:creationId xmlns:p14="http://schemas.microsoft.com/office/powerpoint/2010/main" val="269413140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Cycles of Matter"/>
          <p:cNvSpPr txBox="1">
            <a:spLocks noGrp="1"/>
          </p:cNvSpPr>
          <p:nvPr>
            <p:ph type="title"/>
          </p:nvPr>
        </p:nvSpPr>
        <p:spPr>
          <a:xfrm>
            <a:off x="1981200" y="-57150"/>
            <a:ext cx="8229600" cy="1143001"/>
          </a:xfrm>
          <a:prstGeom prst="rect">
            <a:avLst/>
          </a:prstGeom>
        </p:spPr>
        <p:txBody>
          <a:bodyPr/>
          <a:lstStyle/>
          <a:p>
            <a:r>
              <a:t>Cycles of Matter</a:t>
            </a:r>
          </a:p>
        </p:txBody>
      </p:sp>
      <p:sp>
        <p:nvSpPr>
          <p:cNvPr id="337" name="Energy and matter move through the biosphere very differently.…"/>
          <p:cNvSpPr txBox="1">
            <a:spLocks noGrp="1"/>
          </p:cNvSpPr>
          <p:nvPr>
            <p:ph type="body" idx="1"/>
          </p:nvPr>
        </p:nvSpPr>
        <p:spPr>
          <a:xfrm>
            <a:off x="1524000" y="1201027"/>
            <a:ext cx="5637095" cy="5943985"/>
          </a:xfrm>
          <a:prstGeom prst="rect">
            <a:avLst/>
          </a:prstGeom>
        </p:spPr>
        <p:txBody>
          <a:bodyPr/>
          <a:lstStyle/>
          <a:p>
            <a:r>
              <a:t>Energy and matter move through the biosphere very differently.</a:t>
            </a:r>
          </a:p>
          <a:p>
            <a:r>
              <a:t>MATTER IS RECYCLED!!!</a:t>
            </a:r>
          </a:p>
          <a:p>
            <a:r>
              <a:t>Matter, including water and nutrients, move through organisms and parts of the earth through </a:t>
            </a:r>
            <a:r>
              <a:rPr b="1"/>
              <a:t>BIOGEOCHEMICAL CYCLES</a:t>
            </a:r>
            <a:r>
              <a:t>.</a:t>
            </a:r>
          </a:p>
        </p:txBody>
      </p:sp>
      <p:pic>
        <p:nvPicPr>
          <p:cNvPr id="338" name="what-goes-around-come-around.jpg" descr="what-goes-around-come-around.jpg"/>
          <p:cNvPicPr>
            <a:picLocks noChangeAspect="1"/>
          </p:cNvPicPr>
          <p:nvPr/>
        </p:nvPicPr>
        <p:blipFill>
          <a:blip r:embed="rId2">
            <a:extLst/>
          </a:blip>
          <a:stretch>
            <a:fillRect/>
          </a:stretch>
        </p:blipFill>
        <p:spPr>
          <a:xfrm>
            <a:off x="6750137" y="3676718"/>
            <a:ext cx="3825680" cy="2863795"/>
          </a:xfrm>
          <a:prstGeom prst="rect">
            <a:avLst/>
          </a:prstGeom>
          <a:ln w="12700">
            <a:miter lim="400000"/>
          </a:ln>
        </p:spPr>
      </p:pic>
      <p:pic>
        <p:nvPicPr>
          <p:cNvPr id="339" name="stealandshare23mar1.jpg" descr="stealandshare23mar1.jpg"/>
          <p:cNvPicPr>
            <a:picLocks noChangeAspect="1"/>
          </p:cNvPicPr>
          <p:nvPr/>
        </p:nvPicPr>
        <p:blipFill>
          <a:blip r:embed="rId3">
            <a:extLst/>
          </a:blip>
          <a:stretch>
            <a:fillRect/>
          </a:stretch>
        </p:blipFill>
        <p:spPr>
          <a:xfrm>
            <a:off x="7232794" y="771958"/>
            <a:ext cx="2945728" cy="2945728"/>
          </a:xfrm>
          <a:prstGeom prst="rect">
            <a:avLst/>
          </a:prstGeom>
          <a:ln w="12700">
            <a:miter lim="400000"/>
          </a:ln>
        </p:spPr>
      </p:pic>
    </p:spTree>
    <p:extLst>
      <p:ext uri="{BB962C8B-B14F-4D97-AF65-F5344CB8AC3E}">
        <p14:creationId xmlns:p14="http://schemas.microsoft.com/office/powerpoint/2010/main" val="417004165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The Water Cycle"/>
          <p:cNvSpPr txBox="1">
            <a:spLocks noGrp="1"/>
          </p:cNvSpPr>
          <p:nvPr>
            <p:ph type="title"/>
          </p:nvPr>
        </p:nvSpPr>
        <p:spPr>
          <a:xfrm>
            <a:off x="1970829" y="-102416"/>
            <a:ext cx="8229601" cy="1143001"/>
          </a:xfrm>
          <a:prstGeom prst="rect">
            <a:avLst/>
          </a:prstGeom>
        </p:spPr>
        <p:txBody>
          <a:bodyPr/>
          <a:lstStyle>
            <a:lvl1pPr>
              <a:defRPr b="1"/>
            </a:lvl1pPr>
          </a:lstStyle>
          <a:p>
            <a:r>
              <a:t>The Water Cycle</a:t>
            </a:r>
          </a:p>
        </p:txBody>
      </p:sp>
      <p:sp>
        <p:nvSpPr>
          <p:cNvPr id="342" name="All living things need water to survive.…"/>
          <p:cNvSpPr txBox="1">
            <a:spLocks noGrp="1"/>
          </p:cNvSpPr>
          <p:nvPr>
            <p:ph type="body" idx="1"/>
          </p:nvPr>
        </p:nvSpPr>
        <p:spPr>
          <a:xfrm>
            <a:off x="1524000" y="823553"/>
            <a:ext cx="9144000" cy="4525963"/>
          </a:xfrm>
          <a:prstGeom prst="rect">
            <a:avLst/>
          </a:prstGeom>
        </p:spPr>
        <p:txBody>
          <a:bodyPr/>
          <a:lstStyle/>
          <a:p>
            <a:r>
              <a:t>All living things need water to survive.</a:t>
            </a:r>
          </a:p>
          <a:p>
            <a:r>
              <a:t>Water cycles between the ocean, atmosphere, land and living things.</a:t>
            </a:r>
          </a:p>
        </p:txBody>
      </p:sp>
      <p:pic>
        <p:nvPicPr>
          <p:cNvPr id="343" name="water_cycle_drawing_l.jpg" descr="water_cycle_drawing_l.jpg"/>
          <p:cNvPicPr>
            <a:picLocks noChangeAspect="1"/>
          </p:cNvPicPr>
          <p:nvPr/>
        </p:nvPicPr>
        <p:blipFill>
          <a:blip r:embed="rId2">
            <a:extLst/>
          </a:blip>
          <a:stretch>
            <a:fillRect/>
          </a:stretch>
        </p:blipFill>
        <p:spPr>
          <a:xfrm>
            <a:off x="5272759" y="2135258"/>
            <a:ext cx="5036755" cy="4538394"/>
          </a:xfrm>
          <a:prstGeom prst="rect">
            <a:avLst/>
          </a:prstGeom>
          <a:ln w="38100" cap="sq">
            <a:solidFill>
              <a:srgbClr val="000000"/>
            </a:solidFill>
            <a:miter/>
          </a:ln>
          <a:effectLst>
            <a:outerShdw blurRad="50800" dist="38100" dir="2700000" rotWithShape="0">
              <a:srgbClr val="000000">
                <a:alpha val="43000"/>
              </a:srgbClr>
            </a:outerShdw>
          </a:effectLst>
        </p:spPr>
      </p:pic>
      <p:pic>
        <p:nvPicPr>
          <p:cNvPr id="344" name="el-ciclo-del-agua.png" descr="el-ciclo-del-agua.png"/>
          <p:cNvPicPr>
            <a:picLocks noChangeAspect="1"/>
          </p:cNvPicPr>
          <p:nvPr/>
        </p:nvPicPr>
        <p:blipFill>
          <a:blip r:embed="rId3">
            <a:extLst/>
          </a:blip>
          <a:stretch>
            <a:fillRect/>
          </a:stretch>
        </p:blipFill>
        <p:spPr>
          <a:xfrm>
            <a:off x="1749429" y="2741597"/>
            <a:ext cx="3175001" cy="3365501"/>
          </a:xfrm>
          <a:prstGeom prst="rect">
            <a:avLst/>
          </a:prstGeom>
          <a:ln w="12700">
            <a:miter lim="400000"/>
          </a:ln>
        </p:spPr>
      </p:pic>
    </p:spTree>
    <p:extLst>
      <p:ext uri="{BB962C8B-B14F-4D97-AF65-F5344CB8AC3E}">
        <p14:creationId xmlns:p14="http://schemas.microsoft.com/office/powerpoint/2010/main" val="2889959635"/>
      </p:ext>
    </p:extLst>
  </p:cSld>
  <p:clrMapOvr>
    <a:masterClrMapping/>
  </p:clrMapOvr>
  <p:transition spd="med"/>
</p:sld>
</file>

<file path=ppt/theme/theme1.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507</Words>
  <Application>Microsoft Office PowerPoint</Application>
  <PresentationFormat>Widescreen</PresentationFormat>
  <Paragraphs>49</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1_Office Theme</vt:lpstr>
      <vt:lpstr>Community Interactions</vt:lpstr>
      <vt:lpstr>Competition</vt:lpstr>
      <vt:lpstr>Predation</vt:lpstr>
      <vt:lpstr>PowerPoint Presentation</vt:lpstr>
      <vt:lpstr>Mutualism</vt:lpstr>
      <vt:lpstr>Commensalism</vt:lpstr>
      <vt:lpstr>Parasitism</vt:lpstr>
      <vt:lpstr>Cycles of Matter</vt:lpstr>
      <vt:lpstr>The Water Cycle</vt:lpstr>
      <vt:lpstr>Carbon Cycle</vt:lpstr>
      <vt:lpstr>Photosynthesis/Cellular Respiration</vt:lpstr>
      <vt:lpstr>Burning Fossil Fuels/Natural Activities</vt:lpstr>
      <vt:lpstr>Nutrient Cycles</vt:lpstr>
      <vt:lpstr>The Nitrogen Cycle</vt:lpstr>
      <vt:lpstr>The Nitrogen Cycle</vt:lpstr>
      <vt:lpstr>PowerPoint Presentation</vt:lpstr>
      <vt:lpstr>PowerPoint Presentation</vt:lpstr>
      <vt:lpstr>PowerPoint Presentation</vt:lpstr>
      <vt:lpstr>PowerPoint Presentation</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Interactions</dc:title>
  <dc:creator>Pasciak, Lauren A.</dc:creator>
  <cp:lastModifiedBy>Pasciak, Lauren A.</cp:lastModifiedBy>
  <cp:revision>1</cp:revision>
  <dcterms:created xsi:type="dcterms:W3CDTF">2018-05-15T19:06:13Z</dcterms:created>
  <dcterms:modified xsi:type="dcterms:W3CDTF">2018-05-15T19:06:25Z</dcterms:modified>
</cp:coreProperties>
</file>