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2130426"/>
            <a:ext cx="10363200" cy="1470025"/>
          </a:xfrm>
          <a:prstGeom prst="rect">
            <a:avLst/>
          </a:prstGeom>
        </p:spPr>
        <p:txBody>
          <a:bodyPr/>
          <a:lstStyle/>
          <a:p>
            <a:r>
              <a:t>Title Text</a:t>
            </a:r>
          </a:p>
        </p:txBody>
      </p:sp>
      <p:sp>
        <p:nvSpPr>
          <p:cNvPr id="1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90322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167229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839200" y="274638"/>
            <a:ext cx="2743200" cy="5851526"/>
          </a:xfrm>
          <a:prstGeom prst="rect">
            <a:avLst/>
          </a:prstGeom>
        </p:spPr>
        <p:txBody>
          <a:bodyPr/>
          <a:lstStyle/>
          <a:p>
            <a:r>
              <a:t>Title Text</a:t>
            </a:r>
          </a:p>
        </p:txBody>
      </p:sp>
      <p:sp>
        <p:nvSpPr>
          <p:cNvPr id="102" name="Body Level One…"/>
          <p:cNvSpPr txBox="1">
            <a:spLocks noGrp="1"/>
          </p:cNvSpPr>
          <p:nvPr>
            <p:ph type="body" idx="1"/>
          </p:nvPr>
        </p:nvSpPr>
        <p:spPr>
          <a:xfrm>
            <a:off x="609600" y="274638"/>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89975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914400" y="2130426"/>
            <a:ext cx="10363200" cy="1470025"/>
          </a:xfrm>
          <a:prstGeom prst="rect">
            <a:avLst/>
          </a:prstGeom>
        </p:spPr>
        <p:txBody>
          <a:bodyPr/>
          <a:lstStyle>
            <a:lvl1pPr defTabSz="914400">
              <a:defRPr>
                <a:latin typeface="Times"/>
                <a:ea typeface="Times"/>
                <a:cs typeface="Times"/>
                <a:sym typeface="Times"/>
              </a:defRPr>
            </a:lvl1pPr>
          </a:lstStyle>
          <a:p>
            <a:r>
              <a:t>Title Text</a:t>
            </a:r>
          </a:p>
        </p:txBody>
      </p:sp>
      <p:sp>
        <p:nvSpPr>
          <p:cNvPr id="111" name="Body Level One…"/>
          <p:cNvSpPr txBox="1">
            <a:spLocks noGrp="1"/>
          </p:cNvSpPr>
          <p:nvPr>
            <p:ph type="body" sz="quarter" idx="1"/>
          </p:nvPr>
        </p:nvSpPr>
        <p:spPr>
          <a:xfrm>
            <a:off x="1828800" y="3886200"/>
            <a:ext cx="8534400" cy="1752600"/>
          </a:xfrm>
          <a:prstGeom prst="rect">
            <a:avLst/>
          </a:prstGeom>
        </p:spPr>
        <p:txBody>
          <a:bodyPr/>
          <a:lstStyle>
            <a:lvl1pPr marL="0" indent="0" algn="ctr" defTabSz="914400">
              <a:buSzTx/>
              <a:buFontTx/>
              <a:buNone/>
              <a:defRPr>
                <a:latin typeface="Times"/>
                <a:ea typeface="Times"/>
                <a:cs typeface="Times"/>
                <a:sym typeface="Times"/>
              </a:defRPr>
            </a:lvl1pPr>
            <a:lvl2pPr marL="0" indent="457200" algn="ctr" defTabSz="914400">
              <a:buSzTx/>
              <a:buFontTx/>
              <a:buNone/>
              <a:defRPr>
                <a:latin typeface="Times"/>
                <a:ea typeface="Times"/>
                <a:cs typeface="Times"/>
                <a:sym typeface="Times"/>
              </a:defRPr>
            </a:lvl2pPr>
            <a:lvl3pPr marL="0" indent="914400" algn="ctr" defTabSz="914400">
              <a:buSzTx/>
              <a:buFontTx/>
              <a:buNone/>
              <a:defRPr>
                <a:latin typeface="Times"/>
                <a:ea typeface="Times"/>
                <a:cs typeface="Times"/>
                <a:sym typeface="Times"/>
              </a:defRPr>
            </a:lvl3pPr>
            <a:lvl4pPr marL="0" indent="1371600" algn="ctr" defTabSz="914400">
              <a:buSzTx/>
              <a:buFontTx/>
              <a:buNone/>
              <a:defRPr>
                <a:latin typeface="Times"/>
                <a:ea typeface="Times"/>
                <a:cs typeface="Times"/>
                <a:sym typeface="Times"/>
              </a:defRPr>
            </a:lvl4pPr>
            <a:lvl5pPr marL="0" indent="1828800" algn="ctr" defTabSz="914400">
              <a:buSzTx/>
              <a:buFontTx/>
              <a:buNone/>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46600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963084" y="4406901"/>
            <a:ext cx="10363201" cy="1362075"/>
          </a:xfrm>
          <a:prstGeom prst="rect">
            <a:avLst/>
          </a:prstGeom>
        </p:spPr>
        <p:txBody>
          <a:bodyPr anchor="t"/>
          <a:lstStyle>
            <a:lvl1pPr algn="l" defTabSz="914400">
              <a:defRPr sz="4000" b="1" cap="all">
                <a:latin typeface="Times"/>
                <a:ea typeface="Times"/>
                <a:cs typeface="Times"/>
                <a:sym typeface="Times"/>
              </a:defRPr>
            </a:lvl1pPr>
          </a:lstStyle>
          <a:p>
            <a:r>
              <a:t>Title Text</a:t>
            </a:r>
          </a:p>
        </p:txBody>
      </p:sp>
      <p:sp>
        <p:nvSpPr>
          <p:cNvPr id="129" name="Body Level One…"/>
          <p:cNvSpPr txBox="1">
            <a:spLocks noGrp="1"/>
          </p:cNvSpPr>
          <p:nvPr>
            <p:ph type="body" sz="quarter" idx="1"/>
          </p:nvPr>
        </p:nvSpPr>
        <p:spPr>
          <a:xfrm>
            <a:off x="963084" y="2906713"/>
            <a:ext cx="10363201" cy="1500188"/>
          </a:xfrm>
          <a:prstGeom prst="rect">
            <a:avLst/>
          </a:prstGeom>
        </p:spPr>
        <p:txBody>
          <a:bodyPr anchor="b"/>
          <a:lstStyle>
            <a:lvl1pPr marL="0" indent="0" defTabSz="914400">
              <a:spcBef>
                <a:spcPts val="400"/>
              </a:spcBef>
              <a:buSzTx/>
              <a:buFontTx/>
              <a:buNone/>
              <a:defRPr sz="2000">
                <a:latin typeface="Times"/>
                <a:ea typeface="Times"/>
                <a:cs typeface="Times"/>
                <a:sym typeface="Times"/>
              </a:defRPr>
            </a:lvl1pPr>
            <a:lvl2pPr marL="0" indent="457200" defTabSz="914400">
              <a:spcBef>
                <a:spcPts val="400"/>
              </a:spcBef>
              <a:buSzTx/>
              <a:buFontTx/>
              <a:buNone/>
              <a:defRPr sz="2000">
                <a:latin typeface="Times"/>
                <a:ea typeface="Times"/>
                <a:cs typeface="Times"/>
                <a:sym typeface="Times"/>
              </a:defRPr>
            </a:lvl2pPr>
            <a:lvl3pPr marL="0" indent="914400" defTabSz="914400">
              <a:spcBef>
                <a:spcPts val="400"/>
              </a:spcBef>
              <a:buSzTx/>
              <a:buFontTx/>
              <a:buNone/>
              <a:defRPr sz="2000">
                <a:latin typeface="Times"/>
                <a:ea typeface="Times"/>
                <a:cs typeface="Times"/>
                <a:sym typeface="Times"/>
              </a:defRPr>
            </a:lvl3pPr>
            <a:lvl4pPr marL="0" indent="1371600" defTabSz="914400">
              <a:spcBef>
                <a:spcPts val="400"/>
              </a:spcBef>
              <a:buSzTx/>
              <a:buFontTx/>
              <a:buNone/>
              <a:defRPr sz="2000">
                <a:latin typeface="Times"/>
                <a:ea typeface="Times"/>
                <a:cs typeface="Times"/>
                <a:sym typeface="Times"/>
              </a:defRPr>
            </a:lvl4pPr>
            <a:lvl5pPr marL="0" indent="1828800" defTabSz="914400">
              <a:spcBef>
                <a:spcPts val="400"/>
              </a:spcBef>
              <a:buSzTx/>
              <a:buFontTx/>
              <a:buNone/>
              <a:defRPr sz="20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76678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38" name="Body Level One…"/>
          <p:cNvSpPr txBox="1">
            <a:spLocks noGrp="1"/>
          </p:cNvSpPr>
          <p:nvPr>
            <p:ph type="body" sz="half" idx="1"/>
          </p:nvPr>
        </p:nvSpPr>
        <p:spPr>
          <a:xfrm>
            <a:off x="914400" y="1981200"/>
            <a:ext cx="5080000" cy="4114800"/>
          </a:xfrm>
          <a:prstGeom prst="rect">
            <a:avLst/>
          </a:prstGeom>
        </p:spPr>
        <p:txBody>
          <a:bodyPr/>
          <a:lstStyle>
            <a:lvl1pPr defTabSz="914400">
              <a:spcBef>
                <a:spcPts val="600"/>
              </a:spcBef>
              <a:buFontTx/>
              <a:defRPr sz="2800">
                <a:latin typeface="Times"/>
                <a:ea typeface="Times"/>
                <a:cs typeface="Times"/>
                <a:sym typeface="Times"/>
              </a:defRPr>
            </a:lvl1pPr>
            <a:lvl2pPr marL="790575" indent="-333375" defTabSz="914400">
              <a:spcBef>
                <a:spcPts val="600"/>
              </a:spcBef>
              <a:buFontTx/>
              <a:defRPr sz="2800">
                <a:latin typeface="Times"/>
                <a:ea typeface="Times"/>
                <a:cs typeface="Times"/>
                <a:sym typeface="Times"/>
              </a:defRPr>
            </a:lvl2pPr>
            <a:lvl3pPr marL="1234439" indent="-320039" defTabSz="914400">
              <a:spcBef>
                <a:spcPts val="600"/>
              </a:spcBef>
              <a:buFontTx/>
              <a:defRPr sz="2800">
                <a:latin typeface="Times"/>
                <a:ea typeface="Times"/>
                <a:cs typeface="Times"/>
                <a:sym typeface="Times"/>
              </a:defRPr>
            </a:lvl3pPr>
            <a:lvl4pPr marL="1727200" indent="-355600" defTabSz="914400">
              <a:spcBef>
                <a:spcPts val="600"/>
              </a:spcBef>
              <a:buFontTx/>
              <a:defRPr sz="2800">
                <a:latin typeface="Times"/>
                <a:ea typeface="Times"/>
                <a:cs typeface="Times"/>
                <a:sym typeface="Times"/>
              </a:defRPr>
            </a:lvl4pPr>
            <a:lvl5pPr marL="2184400" indent="-355600" defTabSz="914400">
              <a:spcBef>
                <a:spcPts val="600"/>
              </a:spcBef>
              <a:buFontTx/>
              <a:defRPr sz="28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63692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lvl1pPr defTabSz="914400">
              <a:defRPr>
                <a:latin typeface="Times"/>
                <a:ea typeface="Times"/>
                <a:cs typeface="Times"/>
                <a:sym typeface="Times"/>
              </a:defRPr>
            </a:lvl1pPr>
          </a:lstStyle>
          <a:p>
            <a:r>
              <a:t>Title Text</a:t>
            </a:r>
          </a:p>
        </p:txBody>
      </p:sp>
      <p:sp>
        <p:nvSpPr>
          <p:cNvPr id="147" name="Body Level One…"/>
          <p:cNvSpPr txBox="1">
            <a:spLocks noGrp="1"/>
          </p:cNvSpPr>
          <p:nvPr>
            <p:ph type="body" sz="quarter" idx="1"/>
          </p:nvPr>
        </p:nvSpPr>
        <p:spPr>
          <a:xfrm>
            <a:off x="609600" y="1535112"/>
            <a:ext cx="5386917" cy="639763"/>
          </a:xfrm>
          <a:prstGeom prst="rect">
            <a:avLst/>
          </a:prstGeom>
        </p:spPr>
        <p:txBody>
          <a:bodyPr anchor="b"/>
          <a:lstStyle>
            <a:lvl1pPr marL="0" indent="0" defTabSz="914400">
              <a:spcBef>
                <a:spcPts val="500"/>
              </a:spcBef>
              <a:buSzTx/>
              <a:buFontTx/>
              <a:buNone/>
              <a:defRPr sz="2400" b="1">
                <a:latin typeface="Times"/>
                <a:ea typeface="Times"/>
                <a:cs typeface="Times"/>
                <a:sym typeface="Times"/>
              </a:defRPr>
            </a:lvl1pPr>
            <a:lvl2pPr marL="0" indent="457200" defTabSz="914400">
              <a:spcBef>
                <a:spcPts val="500"/>
              </a:spcBef>
              <a:buSzTx/>
              <a:buFontTx/>
              <a:buNone/>
              <a:defRPr sz="2400" b="1">
                <a:latin typeface="Times"/>
                <a:ea typeface="Times"/>
                <a:cs typeface="Times"/>
                <a:sym typeface="Times"/>
              </a:defRPr>
            </a:lvl2pPr>
            <a:lvl3pPr marL="0" indent="914400" defTabSz="914400">
              <a:spcBef>
                <a:spcPts val="500"/>
              </a:spcBef>
              <a:buSzTx/>
              <a:buFontTx/>
              <a:buNone/>
              <a:defRPr sz="2400" b="1">
                <a:latin typeface="Times"/>
                <a:ea typeface="Times"/>
                <a:cs typeface="Times"/>
                <a:sym typeface="Times"/>
              </a:defRPr>
            </a:lvl3pPr>
            <a:lvl4pPr marL="0" indent="1371600" defTabSz="914400">
              <a:spcBef>
                <a:spcPts val="500"/>
              </a:spcBef>
              <a:buSzTx/>
              <a:buFontTx/>
              <a:buNone/>
              <a:defRPr sz="2400" b="1">
                <a:latin typeface="Times"/>
                <a:ea typeface="Times"/>
                <a:cs typeface="Times"/>
                <a:sym typeface="Times"/>
              </a:defRPr>
            </a:lvl4pPr>
            <a:lvl5pPr marL="0" indent="1828800" defTabSz="914400">
              <a:spcBef>
                <a:spcPts val="500"/>
              </a:spcBef>
              <a:buSzTx/>
              <a:buFontTx/>
              <a:buNone/>
              <a:defRPr sz="2400" b="1">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48" name="Rectangle"/>
          <p:cNvSpPr>
            <a:spLocks noGrp="1"/>
          </p:cNvSpPr>
          <p:nvPr>
            <p:ph type="body" sz="quarter" idx="13"/>
          </p:nvPr>
        </p:nvSpPr>
        <p:spPr>
          <a:xfrm>
            <a:off x="6193368" y="1535112"/>
            <a:ext cx="5389033" cy="639763"/>
          </a:xfrm>
          <a:prstGeom prst="rect">
            <a:avLst/>
          </a:prstGeom>
        </p:spPr>
        <p:txBody>
          <a:bodyPr anchor="b"/>
          <a:lstStyle>
            <a:lvl1pPr marL="0" indent="0" defTabSz="914400">
              <a:spcBef>
                <a:spcPts val="500"/>
              </a:spcBef>
              <a:buSzTx/>
              <a:buFontTx/>
              <a:buNone/>
              <a:defRPr sz="2400" b="1">
                <a:latin typeface="Times"/>
                <a:cs typeface="Times"/>
                <a:sym typeface="Times"/>
              </a:defRPr>
            </a:lvl1pPr>
          </a:lstStyle>
          <a:p>
            <a:pPr marL="0" indent="0" defTabSz="914400">
              <a:spcBef>
                <a:spcPts val="500"/>
              </a:spcBef>
              <a:buSzTx/>
              <a:buFontTx/>
              <a:buNone/>
              <a:defRPr sz="2400" b="1">
                <a:latin typeface="Times"/>
                <a:ea typeface="Times"/>
                <a:cs typeface="Times"/>
                <a:sym typeface="Times"/>
              </a:defRPr>
            </a:pPr>
            <a:endParaRPr/>
          </a:p>
        </p:txBody>
      </p:sp>
      <p:sp>
        <p:nvSpPr>
          <p:cNvPr id="149"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09761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57"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57191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600" y="273050"/>
            <a:ext cx="4011085" cy="1162050"/>
          </a:xfrm>
          <a:prstGeom prst="rect">
            <a:avLst/>
          </a:prstGeom>
        </p:spPr>
        <p:txBody>
          <a:bodyPr anchor="b"/>
          <a:lstStyle>
            <a:lvl1pPr algn="l" defTabSz="914400">
              <a:defRPr sz="2000" b="1">
                <a:latin typeface="Times"/>
                <a:ea typeface="Times"/>
                <a:cs typeface="Times"/>
                <a:sym typeface="Times"/>
              </a:defRPr>
            </a:lvl1pPr>
          </a:lstStyle>
          <a:p>
            <a:r>
              <a:t>Title Text</a:t>
            </a:r>
          </a:p>
        </p:txBody>
      </p:sp>
      <p:sp>
        <p:nvSpPr>
          <p:cNvPr id="172" name="Body Level One…"/>
          <p:cNvSpPr txBox="1">
            <a:spLocks noGrp="1"/>
          </p:cNvSpPr>
          <p:nvPr>
            <p:ph type="body" idx="1"/>
          </p:nvPr>
        </p:nvSpPr>
        <p:spPr>
          <a:xfrm>
            <a:off x="4766733" y="273051"/>
            <a:ext cx="6815667" cy="5853113"/>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73" name="Rectangle"/>
          <p:cNvSpPr>
            <a:spLocks noGrp="1"/>
          </p:cNvSpPr>
          <p:nvPr>
            <p:ph type="body" sz="half" idx="13"/>
          </p:nvPr>
        </p:nvSpPr>
        <p:spPr>
          <a:xfrm>
            <a:off x="609599" y="1435101"/>
            <a:ext cx="4011087" cy="4691063"/>
          </a:xfrm>
          <a:prstGeom prst="rect">
            <a:avLst/>
          </a:prstGeom>
        </p:spPr>
        <p:txBody>
          <a:bodyPr/>
          <a:lstStyle>
            <a:lvl1pPr marL="0" indent="0" defTabSz="914400">
              <a:spcBef>
                <a:spcPts val="300"/>
              </a:spcBef>
              <a:buSzTx/>
              <a:buFontTx/>
              <a:buNone/>
              <a:defRPr sz="1400">
                <a:latin typeface="Times"/>
                <a:cs typeface="Times"/>
                <a:sym typeface="Times"/>
              </a:defRPr>
            </a:lvl1pPr>
          </a:lstStyle>
          <a:p>
            <a:pPr marL="0" indent="0" defTabSz="914400">
              <a:spcBef>
                <a:spcPts val="300"/>
              </a:spcBef>
              <a:buSzTx/>
              <a:buFontTx/>
              <a:buNone/>
              <a:defRPr sz="1400">
                <a:latin typeface="Times"/>
                <a:ea typeface="Times"/>
                <a:cs typeface="Times"/>
                <a:sym typeface="Times"/>
              </a:defRPr>
            </a:pPr>
            <a:endParaRPr/>
          </a:p>
        </p:txBody>
      </p:sp>
      <p:sp>
        <p:nvSpPr>
          <p:cNvPr id="174"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72272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2389718" y="4800600"/>
            <a:ext cx="7315201" cy="566738"/>
          </a:xfrm>
          <a:prstGeom prst="rect">
            <a:avLst/>
          </a:prstGeom>
        </p:spPr>
        <p:txBody>
          <a:bodyPr anchor="b"/>
          <a:lstStyle>
            <a:lvl1pPr algn="l" defTabSz="914400">
              <a:defRPr sz="2000" b="1">
                <a:latin typeface="Times"/>
                <a:ea typeface="Times"/>
                <a:cs typeface="Times"/>
                <a:sym typeface="Times"/>
              </a:defRPr>
            </a:lvl1pPr>
          </a:lstStyle>
          <a:p>
            <a:r>
              <a:t>Title Text</a:t>
            </a:r>
          </a:p>
        </p:txBody>
      </p:sp>
      <p:sp>
        <p:nvSpPr>
          <p:cNvPr id="182" name="Image"/>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183" name="Body Level One…"/>
          <p:cNvSpPr txBox="1">
            <a:spLocks noGrp="1"/>
          </p:cNvSpPr>
          <p:nvPr>
            <p:ph type="body" sz="quarter" idx="1"/>
          </p:nvPr>
        </p:nvSpPr>
        <p:spPr>
          <a:xfrm>
            <a:off x="2389718" y="5367338"/>
            <a:ext cx="7315201" cy="804863"/>
          </a:xfrm>
          <a:prstGeom prst="rect">
            <a:avLst/>
          </a:prstGeom>
        </p:spPr>
        <p:txBody>
          <a:bodyPr/>
          <a:lstStyle>
            <a:lvl1pPr marL="0" indent="0" defTabSz="914400">
              <a:spcBef>
                <a:spcPts val="300"/>
              </a:spcBef>
              <a:buSzTx/>
              <a:buFontTx/>
              <a:buNone/>
              <a:defRPr sz="1400">
                <a:latin typeface="Times"/>
                <a:ea typeface="Times"/>
                <a:cs typeface="Times"/>
                <a:sym typeface="Times"/>
              </a:defRPr>
            </a:lvl1pPr>
            <a:lvl2pPr marL="0" indent="457200" defTabSz="914400">
              <a:spcBef>
                <a:spcPts val="300"/>
              </a:spcBef>
              <a:buSzTx/>
              <a:buFontTx/>
              <a:buNone/>
              <a:defRPr sz="1400">
                <a:latin typeface="Times"/>
                <a:ea typeface="Times"/>
                <a:cs typeface="Times"/>
                <a:sym typeface="Times"/>
              </a:defRPr>
            </a:lvl2pPr>
            <a:lvl3pPr marL="0" indent="914400" defTabSz="914400">
              <a:spcBef>
                <a:spcPts val="300"/>
              </a:spcBef>
              <a:buSzTx/>
              <a:buFontTx/>
              <a:buNone/>
              <a:defRPr sz="1400">
                <a:latin typeface="Times"/>
                <a:ea typeface="Times"/>
                <a:cs typeface="Times"/>
                <a:sym typeface="Times"/>
              </a:defRPr>
            </a:lvl3pPr>
            <a:lvl4pPr marL="0" indent="1371600" defTabSz="914400">
              <a:spcBef>
                <a:spcPts val="300"/>
              </a:spcBef>
              <a:buSzTx/>
              <a:buFontTx/>
              <a:buNone/>
              <a:defRPr sz="1400">
                <a:latin typeface="Times"/>
                <a:ea typeface="Times"/>
                <a:cs typeface="Times"/>
                <a:sym typeface="Times"/>
              </a:defRPr>
            </a:lvl4pPr>
            <a:lvl5pPr marL="0" indent="1828800" defTabSz="914400">
              <a:spcBef>
                <a:spcPts val="300"/>
              </a:spcBef>
              <a:buSzTx/>
              <a:buFontTx/>
              <a:buNone/>
              <a:defRPr sz="14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536528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92" name="Body Level One…"/>
          <p:cNvSpPr txBox="1">
            <a:spLocks noGrp="1"/>
          </p:cNvSpPr>
          <p:nvPr>
            <p:ph type="body" idx="1"/>
          </p:nvPr>
        </p:nvSpPr>
        <p:spPr>
          <a:xfrm>
            <a:off x="914400" y="1981200"/>
            <a:ext cx="10363200" cy="4114800"/>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4874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21313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686800" y="609600"/>
            <a:ext cx="2590800" cy="5486400"/>
          </a:xfrm>
          <a:prstGeom prst="rect">
            <a:avLst/>
          </a:prstGeom>
        </p:spPr>
        <p:txBody>
          <a:bodyPr/>
          <a:lstStyle>
            <a:lvl1pPr defTabSz="914400">
              <a:defRPr>
                <a:latin typeface="Times"/>
                <a:ea typeface="Times"/>
                <a:cs typeface="Times"/>
                <a:sym typeface="Times"/>
              </a:defRPr>
            </a:lvl1pPr>
          </a:lstStyle>
          <a:p>
            <a:r>
              <a:t>Title Text</a:t>
            </a:r>
          </a:p>
        </p:txBody>
      </p:sp>
      <p:sp>
        <p:nvSpPr>
          <p:cNvPr id="201" name="Body Level One…"/>
          <p:cNvSpPr txBox="1">
            <a:spLocks noGrp="1"/>
          </p:cNvSpPr>
          <p:nvPr>
            <p:ph type="body" idx="1"/>
          </p:nvPr>
        </p:nvSpPr>
        <p:spPr>
          <a:xfrm>
            <a:off x="914400" y="609600"/>
            <a:ext cx="7569200" cy="5486400"/>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4520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96633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94847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95763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67173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53188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04582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0"/>
            <a:ext cx="7315201" cy="566738"/>
          </a:xfrm>
          <a:prstGeom prst="rect">
            <a:avLst/>
          </a:prstGeom>
        </p:spPr>
        <p:txBody>
          <a:bodyPr anchor="b"/>
          <a:lstStyle>
            <a:lvl1pPr algn="l">
              <a:defRPr sz="2000" b="1"/>
            </a:lvl1pPr>
          </a:lstStyle>
          <a:p>
            <a:r>
              <a:t>Title Text</a:t>
            </a:r>
          </a:p>
        </p:txBody>
      </p:sp>
      <p:sp>
        <p:nvSpPr>
          <p:cNvPr id="83" name="Image"/>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288627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02520" y="6400414"/>
            <a:ext cx="279882"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103791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he Puzzle of Life’s Diversity"/>
          <p:cNvSpPr txBox="1">
            <a:spLocks noGrp="1"/>
          </p:cNvSpPr>
          <p:nvPr>
            <p:ph type="ctrTitle"/>
          </p:nvPr>
        </p:nvSpPr>
        <p:spPr>
          <a:xfrm>
            <a:off x="1524000" y="-204238"/>
            <a:ext cx="9144000" cy="1470026"/>
          </a:xfrm>
          <a:prstGeom prst="rect">
            <a:avLst/>
          </a:prstGeom>
        </p:spPr>
        <p:txBody>
          <a:bodyPr/>
          <a:lstStyle>
            <a:lvl1pPr defTabSz="438911">
              <a:defRPr sz="5184" b="1"/>
            </a:lvl1pPr>
          </a:lstStyle>
          <a:p>
            <a:r>
              <a:t>The Puzzle of Life’s Diversity</a:t>
            </a:r>
          </a:p>
        </p:txBody>
      </p:sp>
      <p:sp>
        <p:nvSpPr>
          <p:cNvPr id="212" name="Change over Time"/>
          <p:cNvSpPr txBox="1">
            <a:spLocks noGrp="1"/>
          </p:cNvSpPr>
          <p:nvPr>
            <p:ph type="subTitle" sz="quarter" idx="1"/>
          </p:nvPr>
        </p:nvSpPr>
        <p:spPr>
          <a:xfrm>
            <a:off x="2895600" y="725137"/>
            <a:ext cx="6400800" cy="730295"/>
          </a:xfrm>
          <a:prstGeom prst="rect">
            <a:avLst/>
          </a:prstGeom>
        </p:spPr>
        <p:txBody>
          <a:bodyPr/>
          <a:lstStyle>
            <a:lvl1pPr>
              <a:spcBef>
                <a:spcPts val="900"/>
              </a:spcBef>
              <a:defRPr sz="4000"/>
            </a:lvl1pPr>
          </a:lstStyle>
          <a:p>
            <a:r>
              <a:t>Change over Time</a:t>
            </a:r>
          </a:p>
        </p:txBody>
      </p:sp>
      <p:pic>
        <p:nvPicPr>
          <p:cNvPr id="213" name="screenshot1.png" descr="screenshot1.png"/>
          <p:cNvPicPr>
            <a:picLocks noChangeAspect="1"/>
          </p:cNvPicPr>
          <p:nvPr/>
        </p:nvPicPr>
        <p:blipFill>
          <a:blip r:embed="rId2">
            <a:extLst/>
          </a:blip>
          <a:stretch>
            <a:fillRect/>
          </a:stretch>
        </p:blipFill>
        <p:spPr>
          <a:xfrm>
            <a:off x="2651188" y="1517113"/>
            <a:ext cx="6860073" cy="5151030"/>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3887430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Ideas That Shaped Darwin’s Thinking"/>
          <p:cNvSpPr txBox="1">
            <a:spLocks noGrp="1"/>
          </p:cNvSpPr>
          <p:nvPr>
            <p:ph type="ctrTitle"/>
          </p:nvPr>
        </p:nvSpPr>
        <p:spPr>
          <a:xfrm>
            <a:off x="1524000" y="412662"/>
            <a:ext cx="9144000" cy="1470026"/>
          </a:xfrm>
          <a:prstGeom prst="rect">
            <a:avLst/>
          </a:prstGeom>
        </p:spPr>
        <p:txBody>
          <a:bodyPr>
            <a:normAutofit fontScale="90000"/>
          </a:bodyPr>
          <a:lstStyle>
            <a:lvl1pPr defTabSz="397763">
              <a:defRPr sz="4698" b="1"/>
            </a:lvl1pPr>
          </a:lstStyle>
          <a:p>
            <a:r>
              <a:t>Ideas That Shaped Darwin’s Thinking</a:t>
            </a:r>
          </a:p>
        </p:txBody>
      </p:sp>
      <p:pic>
        <p:nvPicPr>
          <p:cNvPr id="252" name="b8520218-5f89-4c02-867d-f5d91287208d.png" descr="b8520218-5f89-4c02-867d-f5d91287208d.png"/>
          <p:cNvPicPr>
            <a:picLocks noChangeAspect="1"/>
          </p:cNvPicPr>
          <p:nvPr/>
        </p:nvPicPr>
        <p:blipFill>
          <a:blip r:embed="rId2">
            <a:extLst/>
          </a:blip>
          <a:stretch>
            <a:fillRect/>
          </a:stretch>
        </p:blipFill>
        <p:spPr>
          <a:xfrm>
            <a:off x="1804558" y="2067553"/>
            <a:ext cx="4151188" cy="4705540"/>
          </a:xfrm>
          <a:prstGeom prst="rect">
            <a:avLst/>
          </a:prstGeom>
          <a:ln w="12700">
            <a:miter lim="400000"/>
          </a:ln>
        </p:spPr>
      </p:pic>
      <p:pic>
        <p:nvPicPr>
          <p:cNvPr id="253" name="rocklayers2.jpg" descr="rocklayers2.jpg"/>
          <p:cNvPicPr>
            <a:picLocks noChangeAspect="1"/>
          </p:cNvPicPr>
          <p:nvPr/>
        </p:nvPicPr>
        <p:blipFill>
          <a:blip r:embed="rId3">
            <a:extLst/>
          </a:blip>
          <a:stretch>
            <a:fillRect/>
          </a:stretch>
        </p:blipFill>
        <p:spPr>
          <a:xfrm>
            <a:off x="6249047" y="2604466"/>
            <a:ext cx="3810001" cy="3238501"/>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411072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60973_james_hutton_lg.gif" descr="60973_james_hutton_lg.gif"/>
          <p:cNvPicPr>
            <a:picLocks noChangeAspect="1"/>
          </p:cNvPicPr>
          <p:nvPr/>
        </p:nvPicPr>
        <p:blipFill>
          <a:blip r:embed="rId2">
            <a:extLst/>
          </a:blip>
          <a:stretch>
            <a:fillRect/>
          </a:stretch>
        </p:blipFill>
        <p:spPr>
          <a:xfrm>
            <a:off x="2313887" y="3867479"/>
            <a:ext cx="2278330" cy="2747950"/>
          </a:xfrm>
          <a:prstGeom prst="rect">
            <a:avLst/>
          </a:prstGeom>
          <a:ln w="12700">
            <a:miter lim="400000"/>
          </a:ln>
        </p:spPr>
      </p:pic>
      <p:pic>
        <p:nvPicPr>
          <p:cNvPr id="256" name="lyell_charles.jpg" descr="lyell_charles.jpg"/>
          <p:cNvPicPr>
            <a:picLocks noChangeAspect="1"/>
          </p:cNvPicPr>
          <p:nvPr/>
        </p:nvPicPr>
        <p:blipFill>
          <a:blip r:embed="rId3">
            <a:extLst/>
          </a:blip>
          <a:stretch>
            <a:fillRect/>
          </a:stretch>
        </p:blipFill>
        <p:spPr>
          <a:xfrm>
            <a:off x="6993912" y="3587769"/>
            <a:ext cx="3216889" cy="3027661"/>
          </a:xfrm>
          <a:prstGeom prst="rect">
            <a:avLst/>
          </a:prstGeom>
          <a:ln w="12700">
            <a:miter lim="400000"/>
          </a:ln>
        </p:spPr>
      </p:pic>
      <p:sp>
        <p:nvSpPr>
          <p:cNvPr id="257" name="James Hutton and Charles Lyell"/>
          <p:cNvSpPr txBox="1">
            <a:spLocks noGrp="1"/>
          </p:cNvSpPr>
          <p:nvPr>
            <p:ph type="title"/>
          </p:nvPr>
        </p:nvSpPr>
        <p:spPr>
          <a:xfrm>
            <a:off x="1981200" y="-143633"/>
            <a:ext cx="8229600" cy="1143001"/>
          </a:xfrm>
          <a:prstGeom prst="rect">
            <a:avLst/>
          </a:prstGeom>
        </p:spPr>
        <p:txBody>
          <a:bodyPr/>
          <a:lstStyle>
            <a:lvl1pPr defTabSz="448055">
              <a:defRPr sz="4312" b="1"/>
            </a:lvl1pPr>
          </a:lstStyle>
          <a:p>
            <a:r>
              <a:t>James Hutton and Charles Lyell</a:t>
            </a:r>
          </a:p>
        </p:txBody>
      </p:sp>
      <p:sp>
        <p:nvSpPr>
          <p:cNvPr id="258" name="Hutton is the father of modern geology and determined Earth is many millions of years old…"/>
          <p:cNvSpPr txBox="1">
            <a:spLocks noGrp="1"/>
          </p:cNvSpPr>
          <p:nvPr>
            <p:ph type="body" idx="1"/>
          </p:nvPr>
        </p:nvSpPr>
        <p:spPr>
          <a:xfrm>
            <a:off x="1524000" y="854921"/>
            <a:ext cx="9144000" cy="4525963"/>
          </a:xfrm>
          <a:prstGeom prst="rect">
            <a:avLst/>
          </a:prstGeom>
        </p:spPr>
        <p:txBody>
          <a:bodyPr/>
          <a:lstStyle/>
          <a:p>
            <a:r>
              <a:t>Hutton is the father of modern geology and determined Earth is many millions of years old</a:t>
            </a:r>
          </a:p>
          <a:p>
            <a:r>
              <a:t>Lyell proposed that geological features could build up or be torn down over long periods of time.</a:t>
            </a:r>
          </a:p>
          <a:p>
            <a:pPr marL="0" indent="0" algn="ctr">
              <a:spcBef>
                <a:spcPts val="800"/>
              </a:spcBef>
              <a:buSzTx/>
              <a:buNone/>
              <a:defRPr sz="3600" b="1"/>
            </a:pPr>
            <a:r>
              <a:t>ALL BASED ON LAYERS FOUND IN ROCK STRUCTURES. </a:t>
            </a:r>
          </a:p>
        </p:txBody>
      </p:sp>
    </p:spTree>
    <p:extLst>
      <p:ext uri="{BB962C8B-B14F-4D97-AF65-F5344CB8AC3E}">
        <p14:creationId xmlns:p14="http://schemas.microsoft.com/office/powerpoint/2010/main" val="38594927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60" name="Darwin’s Lessons: TIME"/>
          <p:cNvSpPr txBox="1">
            <a:spLocks noGrp="1"/>
          </p:cNvSpPr>
          <p:nvPr>
            <p:ph type="title"/>
          </p:nvPr>
        </p:nvSpPr>
        <p:spPr>
          <a:xfrm>
            <a:off x="1981200" y="-146889"/>
            <a:ext cx="8229600" cy="1143001"/>
          </a:xfrm>
          <a:prstGeom prst="rect">
            <a:avLst/>
          </a:prstGeom>
        </p:spPr>
        <p:txBody>
          <a:bodyPr/>
          <a:lstStyle>
            <a:lvl1pPr>
              <a:defRPr b="1" u="sng"/>
            </a:lvl1pPr>
          </a:lstStyle>
          <a:p>
            <a:r>
              <a:t>Darwin’s Lessons: TIME</a:t>
            </a:r>
          </a:p>
        </p:txBody>
      </p:sp>
      <p:sp>
        <p:nvSpPr>
          <p:cNvPr id="261" name="Hutton and Lyell helped scientists recognize that the Earth is many millions of years old, and that it has and is changing.…"/>
          <p:cNvSpPr txBox="1">
            <a:spLocks noGrp="1"/>
          </p:cNvSpPr>
          <p:nvPr>
            <p:ph type="body" idx="1"/>
          </p:nvPr>
        </p:nvSpPr>
        <p:spPr>
          <a:xfrm>
            <a:off x="1524000" y="999680"/>
            <a:ext cx="9144000" cy="5679031"/>
          </a:xfrm>
          <a:prstGeom prst="rect">
            <a:avLst/>
          </a:prstGeom>
        </p:spPr>
        <p:txBody>
          <a:bodyPr/>
          <a:lstStyle/>
          <a:p>
            <a:r>
              <a:t>Hutton and Lyell helped scientists recognize that the Earth is many </a:t>
            </a:r>
            <a:r>
              <a:rPr b="1"/>
              <a:t>millions of years old</a:t>
            </a:r>
            <a:r>
              <a:t>, and that it has and is changing.</a:t>
            </a:r>
          </a:p>
          <a:p>
            <a:r>
              <a:t>This helped Darwin realize that </a:t>
            </a:r>
            <a:r>
              <a:rPr b="1"/>
              <a:t>life might be changing as well</a:t>
            </a:r>
            <a:r>
              <a:t>.</a:t>
            </a:r>
          </a:p>
          <a:p>
            <a:r>
              <a:t>Knowing that the Earth was old (in the extreme) convinced Darwin that </a:t>
            </a:r>
            <a:r>
              <a:rPr b="1"/>
              <a:t>there had been enough time for life to adapt and change</a:t>
            </a:r>
            <a:r>
              <a:t>.</a:t>
            </a:r>
          </a:p>
        </p:txBody>
      </p:sp>
      <p:pic>
        <p:nvPicPr>
          <p:cNvPr id="262" name="time-management.png" descr="time-management.png"/>
          <p:cNvPicPr>
            <a:picLocks noChangeAspect="1"/>
          </p:cNvPicPr>
          <p:nvPr/>
        </p:nvPicPr>
        <p:blipFill>
          <a:blip r:embed="rId2">
            <a:extLst/>
          </a:blip>
          <a:stretch>
            <a:fillRect/>
          </a:stretch>
        </p:blipFill>
        <p:spPr>
          <a:xfrm>
            <a:off x="7246580" y="4839682"/>
            <a:ext cx="2736422" cy="1839028"/>
          </a:xfrm>
          <a:prstGeom prst="rect">
            <a:avLst/>
          </a:prstGeom>
          <a:ln w="12700">
            <a:miter lim="400000"/>
          </a:ln>
        </p:spPr>
      </p:pic>
    </p:spTree>
    <p:extLst>
      <p:ext uri="{BB962C8B-B14F-4D97-AF65-F5344CB8AC3E}">
        <p14:creationId xmlns:p14="http://schemas.microsoft.com/office/powerpoint/2010/main" val="29912015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homas Malthus"/>
          <p:cNvSpPr txBox="1">
            <a:spLocks noGrp="1"/>
          </p:cNvSpPr>
          <p:nvPr>
            <p:ph type="title"/>
          </p:nvPr>
        </p:nvSpPr>
        <p:spPr>
          <a:xfrm>
            <a:off x="1981200" y="17797"/>
            <a:ext cx="8229600" cy="1143001"/>
          </a:xfrm>
          <a:prstGeom prst="rect">
            <a:avLst/>
          </a:prstGeom>
        </p:spPr>
        <p:txBody>
          <a:bodyPr/>
          <a:lstStyle>
            <a:lvl1pPr>
              <a:defRPr b="1"/>
            </a:lvl1pPr>
          </a:lstStyle>
          <a:p>
            <a:r>
              <a:t>Thomas Malthus</a:t>
            </a:r>
          </a:p>
        </p:txBody>
      </p:sp>
      <p:sp>
        <p:nvSpPr>
          <p:cNvPr id="265" name="Malthus thought that if the human population (or any population) kept growing, sooner of later there would be insufficient living space and food for everyone.…"/>
          <p:cNvSpPr txBox="1">
            <a:spLocks noGrp="1"/>
          </p:cNvSpPr>
          <p:nvPr>
            <p:ph type="body" idx="1"/>
          </p:nvPr>
        </p:nvSpPr>
        <p:spPr>
          <a:xfrm>
            <a:off x="4649300" y="1160798"/>
            <a:ext cx="5561501" cy="4525963"/>
          </a:xfrm>
          <a:prstGeom prst="rect">
            <a:avLst/>
          </a:prstGeom>
        </p:spPr>
        <p:txBody>
          <a:bodyPr/>
          <a:lstStyle>
            <a:lvl2pPr marL="742950" indent="-285750">
              <a:spcBef>
                <a:spcPts val="600"/>
              </a:spcBef>
              <a:defRPr sz="2800"/>
            </a:lvl2pPr>
          </a:lstStyle>
          <a:p>
            <a:r>
              <a:t>Malthus thought that if the human population (or any population) kept growing, sooner of later there would be insufficient living space and food for everyone.</a:t>
            </a:r>
          </a:p>
          <a:p>
            <a:pPr lvl="1"/>
            <a:r>
              <a:t>**This idea leads to the concepts of carrying capacity and limiting factors.**</a:t>
            </a:r>
          </a:p>
        </p:txBody>
      </p:sp>
      <p:pic>
        <p:nvPicPr>
          <p:cNvPr id="266" name="148842-004-D26D2C8B.jpg" descr="148842-004-D26D2C8B.jpg"/>
          <p:cNvPicPr>
            <a:picLocks noChangeAspect="1"/>
          </p:cNvPicPr>
          <p:nvPr/>
        </p:nvPicPr>
        <p:blipFill>
          <a:blip r:embed="rId2">
            <a:extLst/>
          </a:blip>
          <a:stretch>
            <a:fillRect/>
          </a:stretch>
        </p:blipFill>
        <p:spPr>
          <a:xfrm>
            <a:off x="1981200" y="1160797"/>
            <a:ext cx="2207954" cy="3019999"/>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40772162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68" name="Darwin’s Lessons: STRUGGLE"/>
          <p:cNvSpPr txBox="1">
            <a:spLocks noGrp="1"/>
          </p:cNvSpPr>
          <p:nvPr>
            <p:ph type="title"/>
          </p:nvPr>
        </p:nvSpPr>
        <p:spPr>
          <a:xfrm>
            <a:off x="1981200" y="-134147"/>
            <a:ext cx="8229600" cy="1143001"/>
          </a:xfrm>
          <a:prstGeom prst="rect">
            <a:avLst/>
          </a:prstGeom>
        </p:spPr>
        <p:txBody>
          <a:bodyPr/>
          <a:lstStyle>
            <a:lvl1pPr>
              <a:defRPr b="1" u="sng"/>
            </a:lvl1pPr>
          </a:lstStyle>
          <a:p>
            <a:r>
              <a:t>Darwin’s Lessons: STRUGGLE</a:t>
            </a:r>
          </a:p>
        </p:txBody>
      </p:sp>
      <p:sp>
        <p:nvSpPr>
          <p:cNvPr id="269" name="Malthus wrote &quot;Essay on the Principle of Population&quot; (1798), which Darwin read and was inspired by. The central theme of Malthus' work was that population growth would always overpower food supply growth, creating perpetual states of hunger, disease, and struggle."/>
          <p:cNvSpPr txBox="1"/>
          <p:nvPr/>
        </p:nvSpPr>
        <p:spPr>
          <a:xfrm>
            <a:off x="1981200" y="968727"/>
            <a:ext cx="8462035"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defRPr sz="2400"/>
            </a:pPr>
            <a:r>
              <a:rPr sz="2400" kern="0">
                <a:solidFill>
                  <a:srgbClr val="000000"/>
                </a:solidFill>
                <a:latin typeface="Calibri"/>
                <a:cs typeface="Calibri"/>
                <a:sym typeface="Calibri"/>
              </a:rPr>
              <a:t>Malthus wrote "Essay on the Principle of Population" (1798), which Darwin read and was inspired by. The central theme of Malthus' work was that </a:t>
            </a:r>
            <a:r>
              <a:rPr sz="2400" b="1" u="sng" kern="0">
                <a:solidFill>
                  <a:srgbClr val="000000"/>
                </a:solidFill>
                <a:latin typeface="Calibri"/>
                <a:cs typeface="Calibri"/>
                <a:sym typeface="Calibri"/>
              </a:rPr>
              <a:t>population growth would always overpower food supply growth, creating perpetual states of hunger, disease, and struggle.</a:t>
            </a:r>
          </a:p>
        </p:txBody>
      </p:sp>
      <p:pic>
        <p:nvPicPr>
          <p:cNvPr id="270" name="adaptations-of-animals-and-plants-1-638.jpg" descr="adaptations-of-animals-and-plants-1-638.jpg"/>
          <p:cNvPicPr>
            <a:picLocks noChangeAspect="1"/>
          </p:cNvPicPr>
          <p:nvPr/>
        </p:nvPicPr>
        <p:blipFill>
          <a:blip r:embed="rId2">
            <a:extLst/>
          </a:blip>
          <a:stretch>
            <a:fillRect/>
          </a:stretch>
        </p:blipFill>
        <p:spPr>
          <a:xfrm>
            <a:off x="1852763" y="3170643"/>
            <a:ext cx="4523303" cy="3396020"/>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271" name="horned lizard.jpg" descr="horned lizard.jpg"/>
          <p:cNvPicPr>
            <a:picLocks noChangeAspect="1"/>
          </p:cNvPicPr>
          <p:nvPr/>
        </p:nvPicPr>
        <p:blipFill>
          <a:blip r:embed="rId3">
            <a:extLst/>
          </a:blip>
          <a:stretch>
            <a:fillRect/>
          </a:stretch>
        </p:blipFill>
        <p:spPr>
          <a:xfrm>
            <a:off x="6642501" y="3498827"/>
            <a:ext cx="3699856" cy="2651078"/>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39078607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Jean-Baptiste Lamarck"/>
          <p:cNvSpPr txBox="1">
            <a:spLocks noGrp="1"/>
          </p:cNvSpPr>
          <p:nvPr>
            <p:ph type="title"/>
          </p:nvPr>
        </p:nvSpPr>
        <p:spPr>
          <a:xfrm>
            <a:off x="1981200" y="-123204"/>
            <a:ext cx="8229600" cy="1143001"/>
          </a:xfrm>
          <a:prstGeom prst="rect">
            <a:avLst/>
          </a:prstGeom>
        </p:spPr>
        <p:txBody>
          <a:bodyPr/>
          <a:lstStyle>
            <a:lvl1pPr>
              <a:defRPr b="1"/>
            </a:lvl1pPr>
          </a:lstStyle>
          <a:p>
            <a:r>
              <a:t>Jean-Baptiste Lamarck</a:t>
            </a:r>
          </a:p>
        </p:txBody>
      </p:sp>
      <p:sp>
        <p:nvSpPr>
          <p:cNvPr id="274" name="One of the first scientist to recognize that organisms adapt to their environment.…"/>
          <p:cNvSpPr txBox="1">
            <a:spLocks noGrp="1"/>
          </p:cNvSpPr>
          <p:nvPr>
            <p:ph type="body" idx="1"/>
          </p:nvPr>
        </p:nvSpPr>
        <p:spPr>
          <a:xfrm>
            <a:off x="1702875" y="900863"/>
            <a:ext cx="4737690" cy="5957138"/>
          </a:xfrm>
          <a:prstGeom prst="rect">
            <a:avLst/>
          </a:prstGeom>
        </p:spPr>
        <p:txBody>
          <a:bodyPr/>
          <a:lstStyle/>
          <a:p>
            <a:pPr marL="336042" indent="-336042" defTabSz="448055">
              <a:defRPr sz="3136"/>
            </a:pPr>
            <a:r>
              <a:t>One of the first scientist to recognize that organisms adapt to their environment.</a:t>
            </a:r>
          </a:p>
          <a:p>
            <a:pPr marL="336042" indent="-336042" defTabSz="448055">
              <a:defRPr sz="3136"/>
            </a:pPr>
            <a:r>
              <a:t>Lamarck proposed the </a:t>
            </a:r>
            <a:r>
              <a:rPr b="1"/>
              <a:t>Law of Use and Disuse</a:t>
            </a:r>
            <a:r>
              <a:t>.</a:t>
            </a:r>
          </a:p>
          <a:p>
            <a:pPr marL="728091" lvl="1" indent="-280035" defTabSz="448055">
              <a:spcBef>
                <a:spcPts val="600"/>
              </a:spcBef>
              <a:defRPr sz="2744"/>
            </a:pPr>
            <a:r>
              <a:t>This is the idea that by either using or not using traits a species can control whether or not those traits get passed on to the next generation.</a:t>
            </a:r>
          </a:p>
        </p:txBody>
      </p:sp>
      <p:pic>
        <p:nvPicPr>
          <p:cNvPr id="275" name="220px-Jean-baptiste_lamarck2.jpg" descr="220px-Jean-baptiste_lamarck2.jpg"/>
          <p:cNvPicPr>
            <a:picLocks noChangeAspect="1"/>
          </p:cNvPicPr>
          <p:nvPr/>
        </p:nvPicPr>
        <p:blipFill>
          <a:blip r:embed="rId2">
            <a:extLst/>
          </a:blip>
          <a:stretch>
            <a:fillRect/>
          </a:stretch>
        </p:blipFill>
        <p:spPr>
          <a:xfrm>
            <a:off x="7548329" y="780449"/>
            <a:ext cx="2662472" cy="2577758"/>
          </a:xfrm>
          <a:prstGeom prst="rect">
            <a:avLst/>
          </a:prstGeom>
          <a:ln w="12700">
            <a:miter lim="400000"/>
          </a:ln>
        </p:spPr>
      </p:pic>
      <p:pic>
        <p:nvPicPr>
          <p:cNvPr id="276" name="giraffenecks.jpg" descr="giraffenecks.jpg"/>
          <p:cNvPicPr>
            <a:picLocks noChangeAspect="1"/>
          </p:cNvPicPr>
          <p:nvPr/>
        </p:nvPicPr>
        <p:blipFill>
          <a:blip r:embed="rId3">
            <a:extLst/>
          </a:blip>
          <a:stretch>
            <a:fillRect/>
          </a:stretch>
        </p:blipFill>
        <p:spPr>
          <a:xfrm>
            <a:off x="6573461" y="3358207"/>
            <a:ext cx="3770236" cy="3378280"/>
          </a:xfrm>
          <a:prstGeom prst="rect">
            <a:avLst/>
          </a:prstGeom>
          <a:ln w="12700">
            <a:miter lim="400000"/>
          </a:ln>
        </p:spPr>
      </p:pic>
    </p:spTree>
    <p:extLst>
      <p:ext uri="{BB962C8B-B14F-4D97-AF65-F5344CB8AC3E}">
        <p14:creationId xmlns:p14="http://schemas.microsoft.com/office/powerpoint/2010/main" val="225580056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78" name="Darwin’s Lessons: ADAPTATION"/>
          <p:cNvSpPr txBox="1">
            <a:spLocks noGrp="1"/>
          </p:cNvSpPr>
          <p:nvPr>
            <p:ph type="title"/>
          </p:nvPr>
        </p:nvSpPr>
        <p:spPr>
          <a:xfrm>
            <a:off x="1981200" y="-134147"/>
            <a:ext cx="8229600" cy="1143001"/>
          </a:xfrm>
          <a:prstGeom prst="rect">
            <a:avLst/>
          </a:prstGeom>
        </p:spPr>
        <p:txBody>
          <a:bodyPr/>
          <a:lstStyle>
            <a:lvl1pPr>
              <a:defRPr b="1" u="sng"/>
            </a:lvl1pPr>
          </a:lstStyle>
          <a:p>
            <a:r>
              <a:t>Darwin’s Lessons: ADAPTATION</a:t>
            </a:r>
          </a:p>
        </p:txBody>
      </p:sp>
      <p:sp>
        <p:nvSpPr>
          <p:cNvPr id="279" name="Scientists now know that some of Lamarck’s ideas, such as his thoughts on giraffe neck elongation, were wrong. THERE IS NO INHERITANCE OF ACQUIRED TRAITS!!!!…"/>
          <p:cNvSpPr txBox="1">
            <a:spLocks noGrp="1"/>
          </p:cNvSpPr>
          <p:nvPr>
            <p:ph type="body" idx="1"/>
          </p:nvPr>
        </p:nvSpPr>
        <p:spPr>
          <a:xfrm>
            <a:off x="1524000" y="889687"/>
            <a:ext cx="9144000" cy="5679031"/>
          </a:xfrm>
          <a:prstGeom prst="rect">
            <a:avLst/>
          </a:prstGeom>
        </p:spPr>
        <p:txBody>
          <a:bodyPr/>
          <a:lstStyle/>
          <a:p>
            <a:r>
              <a:t>Scientists now know that some of Lamarck’s ideas, such as </a:t>
            </a:r>
            <a:r>
              <a:rPr b="1"/>
              <a:t>his thoughts on giraffe neck elongation, were wrong</a:t>
            </a:r>
            <a:r>
              <a:t>. </a:t>
            </a:r>
            <a:r>
              <a:rPr b="1" i="1" u="sng">
                <a:solidFill>
                  <a:srgbClr val="FF6600"/>
                </a:solidFill>
              </a:rPr>
              <a:t>THERE IS NO INHERITANCE OF ACQUIRED TRAITS!!!!</a:t>
            </a:r>
          </a:p>
          <a:p>
            <a:r>
              <a:t>His general ideas about </a:t>
            </a:r>
            <a:r>
              <a:rPr b="1"/>
              <a:t>change over time and adaptation are correct</a:t>
            </a:r>
            <a:r>
              <a:t>.</a:t>
            </a:r>
          </a:p>
          <a:p>
            <a:r>
              <a:t>Lamarck observed </a:t>
            </a:r>
            <a:r>
              <a:rPr b="1"/>
              <a:t>environmental influence and biological adaptation</a:t>
            </a:r>
            <a:r>
              <a:t>.</a:t>
            </a:r>
          </a:p>
        </p:txBody>
      </p:sp>
      <p:pic>
        <p:nvPicPr>
          <p:cNvPr id="280" name="_2790162_orig.png" descr="_2790162_orig.png"/>
          <p:cNvPicPr>
            <a:picLocks noChangeAspect="1"/>
          </p:cNvPicPr>
          <p:nvPr/>
        </p:nvPicPr>
        <p:blipFill>
          <a:blip r:embed="rId2">
            <a:extLst/>
          </a:blip>
          <a:stretch>
            <a:fillRect/>
          </a:stretch>
        </p:blipFill>
        <p:spPr>
          <a:xfrm>
            <a:off x="6005024" y="4903457"/>
            <a:ext cx="4534540" cy="1836489"/>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7314439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harles Darwin Presents His Case"/>
          <p:cNvSpPr txBox="1">
            <a:spLocks noGrp="1"/>
          </p:cNvSpPr>
          <p:nvPr>
            <p:ph type="ctrTitle"/>
          </p:nvPr>
        </p:nvSpPr>
        <p:spPr>
          <a:xfrm>
            <a:off x="1766603" y="132776"/>
            <a:ext cx="3781757" cy="1936219"/>
          </a:xfrm>
          <a:prstGeom prst="rect">
            <a:avLst/>
          </a:prstGeom>
        </p:spPr>
        <p:txBody>
          <a:bodyPr/>
          <a:lstStyle>
            <a:lvl1pPr>
              <a:defRPr sz="3900" b="1"/>
            </a:lvl1pPr>
          </a:lstStyle>
          <a:p>
            <a:r>
              <a:t>Charles Darwin Presents His Case</a:t>
            </a:r>
          </a:p>
        </p:txBody>
      </p:sp>
      <p:sp>
        <p:nvSpPr>
          <p:cNvPr id="283" name="On the Origin of Species, 1859"/>
          <p:cNvSpPr txBox="1">
            <a:spLocks noGrp="1"/>
          </p:cNvSpPr>
          <p:nvPr>
            <p:ph type="subTitle" sz="quarter" idx="1"/>
          </p:nvPr>
        </p:nvSpPr>
        <p:spPr>
          <a:xfrm>
            <a:off x="1652437" y="2026186"/>
            <a:ext cx="3895923" cy="2098374"/>
          </a:xfrm>
          <a:prstGeom prst="rect">
            <a:avLst/>
          </a:prstGeom>
        </p:spPr>
        <p:txBody>
          <a:bodyPr/>
          <a:lstStyle/>
          <a:p>
            <a:r>
              <a:t>On the Origin of Species, 1859</a:t>
            </a:r>
          </a:p>
        </p:txBody>
      </p:sp>
      <p:pic>
        <p:nvPicPr>
          <p:cNvPr id="284" name="on_the_origin_of_species_by_gremz-d46xzab.jpg" descr="on_the_origin_of_species_by_gremz-d46xzab.jpg"/>
          <p:cNvPicPr>
            <a:picLocks noChangeAspect="1"/>
          </p:cNvPicPr>
          <p:nvPr/>
        </p:nvPicPr>
        <p:blipFill>
          <a:blip r:embed="rId2">
            <a:extLst/>
          </a:blip>
          <a:stretch>
            <a:fillRect/>
          </a:stretch>
        </p:blipFill>
        <p:spPr>
          <a:xfrm>
            <a:off x="5812118" y="0"/>
            <a:ext cx="4855882" cy="6858000"/>
          </a:xfrm>
          <a:prstGeom prst="rect">
            <a:avLst/>
          </a:prstGeom>
          <a:ln w="12700">
            <a:miter lim="400000"/>
          </a:ln>
        </p:spPr>
      </p:pic>
      <p:pic>
        <p:nvPicPr>
          <p:cNvPr id="285" name="origin-of-species.jpg" descr="origin-of-species.jpg"/>
          <p:cNvPicPr>
            <a:picLocks noChangeAspect="1"/>
          </p:cNvPicPr>
          <p:nvPr/>
        </p:nvPicPr>
        <p:blipFill>
          <a:blip r:embed="rId3">
            <a:extLst/>
          </a:blip>
          <a:stretch>
            <a:fillRect/>
          </a:stretch>
        </p:blipFill>
        <p:spPr>
          <a:xfrm>
            <a:off x="2300101" y="3226282"/>
            <a:ext cx="2691699" cy="3503296"/>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0060858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A race to ensure credit."/>
          <p:cNvSpPr txBox="1">
            <a:spLocks noGrp="1"/>
          </p:cNvSpPr>
          <p:nvPr>
            <p:ph type="title"/>
          </p:nvPr>
        </p:nvSpPr>
        <p:spPr>
          <a:xfrm>
            <a:off x="1981200" y="0"/>
            <a:ext cx="8229600" cy="1143000"/>
          </a:xfrm>
          <a:prstGeom prst="rect">
            <a:avLst/>
          </a:prstGeom>
        </p:spPr>
        <p:txBody>
          <a:bodyPr/>
          <a:lstStyle>
            <a:lvl1pPr>
              <a:defRPr b="1"/>
            </a:lvl1pPr>
          </a:lstStyle>
          <a:p>
            <a:r>
              <a:t>A race to ensure credit.</a:t>
            </a:r>
          </a:p>
        </p:txBody>
      </p:sp>
      <p:sp>
        <p:nvSpPr>
          <p:cNvPr id="288" name="Charles Darwin was very hesitant to publish his ideas and present them to the world.…"/>
          <p:cNvSpPr txBox="1">
            <a:spLocks noGrp="1"/>
          </p:cNvSpPr>
          <p:nvPr>
            <p:ph type="body" idx="1"/>
          </p:nvPr>
        </p:nvSpPr>
        <p:spPr>
          <a:xfrm>
            <a:off x="1524000" y="1059468"/>
            <a:ext cx="5137480" cy="5727189"/>
          </a:xfrm>
          <a:prstGeom prst="rect">
            <a:avLst/>
          </a:prstGeom>
        </p:spPr>
        <p:txBody>
          <a:bodyPr/>
          <a:lstStyle/>
          <a:p>
            <a:pPr>
              <a:lnSpc>
                <a:spcPct val="90000"/>
              </a:lnSpc>
              <a:spcBef>
                <a:spcPts val="600"/>
              </a:spcBef>
              <a:defRPr sz="2900"/>
            </a:pPr>
            <a:r>
              <a:t>Charles Darwin was very hesitant to publish his ideas and present them to the world.</a:t>
            </a:r>
          </a:p>
          <a:p>
            <a:pPr>
              <a:lnSpc>
                <a:spcPct val="90000"/>
              </a:lnSpc>
              <a:spcBef>
                <a:spcPts val="600"/>
              </a:spcBef>
              <a:defRPr sz="2900"/>
            </a:pPr>
            <a:r>
              <a:t>He knew that his ideas would not be well received by non-academics.</a:t>
            </a:r>
          </a:p>
          <a:p>
            <a:pPr>
              <a:lnSpc>
                <a:spcPct val="90000"/>
              </a:lnSpc>
              <a:spcBef>
                <a:spcPts val="600"/>
              </a:spcBef>
              <a:defRPr sz="2900"/>
            </a:pPr>
            <a:r>
              <a:t>Alfred Russell Wallace, a peer of Darwin's’, had arrived at the same conclusions.</a:t>
            </a:r>
          </a:p>
          <a:p>
            <a:pPr marL="742950" lvl="1" indent="-285750">
              <a:lnSpc>
                <a:spcPct val="90000"/>
              </a:lnSpc>
              <a:spcBef>
                <a:spcPts val="600"/>
              </a:spcBef>
              <a:defRPr sz="2500"/>
            </a:pPr>
            <a:r>
              <a:t>Information was leaked to Darwin that Wallace was going to publish first.</a:t>
            </a:r>
          </a:p>
        </p:txBody>
      </p:sp>
      <p:pic>
        <p:nvPicPr>
          <p:cNvPr id="289" name="Alfred_Russel_Wallace_-_Project_Gutenberg_eText_14558.jpg" descr="Alfred_Russel_Wallace_-_Project_Gutenberg_eText_14558.jpg"/>
          <p:cNvPicPr>
            <a:picLocks noChangeAspect="1"/>
          </p:cNvPicPr>
          <p:nvPr/>
        </p:nvPicPr>
        <p:blipFill>
          <a:blip r:embed="rId2">
            <a:extLst/>
          </a:blip>
          <a:stretch>
            <a:fillRect/>
          </a:stretch>
        </p:blipFill>
        <p:spPr>
          <a:xfrm>
            <a:off x="6833113" y="1028848"/>
            <a:ext cx="3531054" cy="5715001"/>
          </a:xfrm>
          <a:prstGeom prst="rect">
            <a:avLst/>
          </a:prstGeom>
          <a:ln w="12700">
            <a:miter lim="400000"/>
          </a:ln>
        </p:spPr>
      </p:pic>
    </p:spTree>
    <p:extLst>
      <p:ext uri="{BB962C8B-B14F-4D97-AF65-F5344CB8AC3E}">
        <p14:creationId xmlns:p14="http://schemas.microsoft.com/office/powerpoint/2010/main" val="36244940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Darwin Published!"/>
          <p:cNvSpPr txBox="1">
            <a:spLocks noGrp="1"/>
          </p:cNvSpPr>
          <p:nvPr>
            <p:ph type="title"/>
          </p:nvPr>
        </p:nvSpPr>
        <p:spPr>
          <a:xfrm>
            <a:off x="1981200" y="-123406"/>
            <a:ext cx="8229600" cy="1143001"/>
          </a:xfrm>
          <a:prstGeom prst="rect">
            <a:avLst/>
          </a:prstGeom>
        </p:spPr>
        <p:txBody>
          <a:bodyPr/>
          <a:lstStyle>
            <a:lvl1pPr>
              <a:defRPr b="1"/>
            </a:lvl1pPr>
          </a:lstStyle>
          <a:p>
            <a:r>
              <a:t>Darwin Published!</a:t>
            </a:r>
          </a:p>
        </p:txBody>
      </p:sp>
      <p:sp>
        <p:nvSpPr>
          <p:cNvPr id="292" name="In 1859, Charles Darwin’s On the Origin of Species was released to the public."/>
          <p:cNvSpPr txBox="1">
            <a:spLocks noGrp="1"/>
          </p:cNvSpPr>
          <p:nvPr>
            <p:ph type="body" idx="1"/>
          </p:nvPr>
        </p:nvSpPr>
        <p:spPr>
          <a:xfrm>
            <a:off x="1524000" y="850447"/>
            <a:ext cx="9144000" cy="4525964"/>
          </a:xfrm>
          <a:prstGeom prst="rect">
            <a:avLst/>
          </a:prstGeom>
        </p:spPr>
        <p:txBody>
          <a:bodyPr/>
          <a:lstStyle/>
          <a:p>
            <a:r>
              <a:t>In 1859, Charles Darwin’s </a:t>
            </a:r>
            <a:r>
              <a:rPr b="1" i="1"/>
              <a:t>On the Origin of Species</a:t>
            </a:r>
            <a:r>
              <a:t> was released to the public.</a:t>
            </a:r>
          </a:p>
        </p:txBody>
      </p:sp>
      <p:pic>
        <p:nvPicPr>
          <p:cNvPr id="293" name="Editorial_cartoon_depicting_Charles_Darwin_as_an_ape_(1871).jpg" descr="Editorial_cartoon_depicting_Charles_Darwin_as_an_ape_(1871).jpg"/>
          <p:cNvPicPr>
            <a:picLocks noChangeAspect="1"/>
          </p:cNvPicPr>
          <p:nvPr/>
        </p:nvPicPr>
        <p:blipFill>
          <a:blip r:embed="rId2">
            <a:extLst/>
          </a:blip>
          <a:stretch>
            <a:fillRect/>
          </a:stretch>
        </p:blipFill>
        <p:spPr>
          <a:xfrm>
            <a:off x="7015310" y="1854960"/>
            <a:ext cx="3379593" cy="4546435"/>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294" name="His bushy eyebrows, bald head, deep-set eyes, short nose and long beard made Darwin a favorite target for cartoonists.…"/>
          <p:cNvSpPr txBox="1"/>
          <p:nvPr/>
        </p:nvSpPr>
        <p:spPr>
          <a:xfrm>
            <a:off x="1623895" y="1997837"/>
            <a:ext cx="5151750" cy="47705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defTabSz="457200" hangingPunct="0">
              <a:buSzPct val="100000"/>
              <a:buFont typeface="Arial"/>
              <a:buChar char="•"/>
              <a:defRPr sz="2400"/>
            </a:pPr>
            <a:r>
              <a:rPr sz="2400" kern="0">
                <a:solidFill>
                  <a:srgbClr val="000000"/>
                </a:solidFill>
                <a:latin typeface="Calibri"/>
                <a:cs typeface="Calibri"/>
                <a:sym typeface="Calibri"/>
              </a:rPr>
              <a:t>His bushy eyebrows, bald head, deep-set eyes, short nose and long beard made Darwin a favorite target for cartoonists.</a:t>
            </a:r>
          </a:p>
          <a:p>
            <a:pPr marL="285750" indent="-285750" defTabSz="457200" hangingPunct="0">
              <a:buSzPct val="100000"/>
              <a:buFont typeface="Arial"/>
              <a:buChar char="•"/>
              <a:defRPr sz="2400"/>
            </a:pPr>
            <a:r>
              <a:rPr sz="2400" kern="0">
                <a:solidFill>
                  <a:srgbClr val="000000"/>
                </a:solidFill>
                <a:latin typeface="Calibri"/>
                <a:cs typeface="Calibri"/>
                <a:sym typeface="Calibri"/>
              </a:rPr>
              <a:t>The Hornet published this image in 1871, stating that Darwin believed that man descended from some kind of monkey and not from Adam &amp; Eve. </a:t>
            </a:r>
          </a:p>
          <a:p>
            <a:pPr marL="285750" indent="-285750" defTabSz="457200" hangingPunct="0">
              <a:buSzPct val="100000"/>
              <a:buFont typeface="Arial"/>
              <a:buChar char="•"/>
              <a:defRPr sz="2800" b="1"/>
            </a:pPr>
            <a:r>
              <a:rPr sz="2800" b="1" kern="0">
                <a:solidFill>
                  <a:srgbClr val="000000"/>
                </a:solidFill>
                <a:latin typeface="Calibri"/>
                <a:cs typeface="Calibri"/>
                <a:sym typeface="Calibri"/>
              </a:rPr>
              <a:t>It should be noted that Darwin never postulated about the origin of man in 1859…just change over time.</a:t>
            </a:r>
          </a:p>
        </p:txBody>
      </p:sp>
    </p:spTree>
    <p:extLst>
      <p:ext uri="{BB962C8B-B14F-4D97-AF65-F5344CB8AC3E}">
        <p14:creationId xmlns:p14="http://schemas.microsoft.com/office/powerpoint/2010/main" val="36074560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5104188-evolution_of_bugs_bunny_1939___2010_by_stranglynormal-d8qjmu6.png" descr="5104188-evolution_of_bugs_bunny_1939___2010_by_stranglynormal-d8qjmu6.png"/>
          <p:cNvPicPr>
            <a:picLocks noChangeAspect="1"/>
          </p:cNvPicPr>
          <p:nvPr/>
        </p:nvPicPr>
        <p:blipFill>
          <a:blip r:embed="rId2">
            <a:extLst/>
          </a:blip>
          <a:stretch>
            <a:fillRect/>
          </a:stretch>
        </p:blipFill>
        <p:spPr>
          <a:xfrm>
            <a:off x="1524002" y="4355859"/>
            <a:ext cx="9144001" cy="2502143"/>
          </a:xfrm>
          <a:prstGeom prst="rect">
            <a:avLst/>
          </a:prstGeom>
          <a:ln w="12700">
            <a:miter lim="400000"/>
          </a:ln>
        </p:spPr>
      </p:pic>
      <p:sp>
        <p:nvSpPr>
          <p:cNvPr id="216" name="The Theory of Evolution"/>
          <p:cNvSpPr txBox="1">
            <a:spLocks noGrp="1"/>
          </p:cNvSpPr>
          <p:nvPr>
            <p:ph type="title"/>
          </p:nvPr>
        </p:nvSpPr>
        <p:spPr>
          <a:xfrm>
            <a:off x="1981200" y="-71344"/>
            <a:ext cx="8229600" cy="1143001"/>
          </a:xfrm>
          <a:prstGeom prst="rect">
            <a:avLst/>
          </a:prstGeom>
        </p:spPr>
        <p:txBody>
          <a:bodyPr/>
          <a:lstStyle>
            <a:lvl1pPr>
              <a:defRPr b="1"/>
            </a:lvl1pPr>
          </a:lstStyle>
          <a:p>
            <a:r>
              <a:t>The Theory of Evolution</a:t>
            </a:r>
          </a:p>
        </p:txBody>
      </p:sp>
      <p:sp>
        <p:nvSpPr>
          <p:cNvPr id="217" name="Change over time (Evolution).…"/>
          <p:cNvSpPr txBox="1">
            <a:spLocks noGrp="1"/>
          </p:cNvSpPr>
          <p:nvPr>
            <p:ph type="body" idx="1"/>
          </p:nvPr>
        </p:nvSpPr>
        <p:spPr>
          <a:xfrm>
            <a:off x="1981200" y="916185"/>
            <a:ext cx="8229600" cy="4525963"/>
          </a:xfrm>
          <a:prstGeom prst="rect">
            <a:avLst/>
          </a:prstGeom>
        </p:spPr>
        <p:txBody>
          <a:bodyPr/>
          <a:lstStyle/>
          <a:p>
            <a:pPr>
              <a:defRPr b="1"/>
            </a:pPr>
            <a:r>
              <a:t>Change over time </a:t>
            </a:r>
            <a:r>
              <a:rPr b="0"/>
              <a:t>(Evolution).</a:t>
            </a:r>
          </a:p>
          <a:p>
            <a:pPr marL="742950" lvl="1" indent="-285750">
              <a:spcBef>
                <a:spcPts val="600"/>
              </a:spcBef>
              <a:defRPr sz="2800"/>
            </a:pPr>
            <a:r>
              <a:t>the process by which modern organism have descended from ancient organisms.</a:t>
            </a:r>
          </a:p>
          <a:p>
            <a:pPr marL="742950" lvl="1" indent="-285750">
              <a:spcBef>
                <a:spcPts val="600"/>
              </a:spcBef>
              <a:defRPr sz="2800"/>
            </a:pPr>
            <a:r>
              <a:t>Explains the biodiversity of Earth’s life</a:t>
            </a:r>
          </a:p>
          <a:p>
            <a:r>
              <a:t>A </a:t>
            </a:r>
            <a:r>
              <a:rPr b="1"/>
              <a:t>scientific theory </a:t>
            </a:r>
            <a:r>
              <a:t>is an explanation of natural events that is supported by evidence and can be tested with new evidence.</a:t>
            </a:r>
          </a:p>
        </p:txBody>
      </p:sp>
    </p:spTree>
    <p:extLst>
      <p:ext uri="{BB962C8B-B14F-4D97-AF65-F5344CB8AC3E}">
        <p14:creationId xmlns:p14="http://schemas.microsoft.com/office/powerpoint/2010/main" val="33800257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Darwin’s Theory of Change over Time"/>
          <p:cNvSpPr txBox="1">
            <a:spLocks noGrp="1"/>
          </p:cNvSpPr>
          <p:nvPr>
            <p:ph type="title"/>
          </p:nvPr>
        </p:nvSpPr>
        <p:spPr>
          <a:xfrm>
            <a:off x="1981200" y="0"/>
            <a:ext cx="8229600" cy="1143000"/>
          </a:xfrm>
          <a:prstGeom prst="rect">
            <a:avLst/>
          </a:prstGeom>
        </p:spPr>
        <p:txBody>
          <a:bodyPr/>
          <a:lstStyle>
            <a:lvl1pPr defTabSz="425195">
              <a:defRPr sz="3627" b="1"/>
            </a:lvl1pPr>
          </a:lstStyle>
          <a:p>
            <a:r>
              <a:t>Darwin’s Theory of Change over Time</a:t>
            </a:r>
          </a:p>
        </p:txBody>
      </p:sp>
      <p:sp>
        <p:nvSpPr>
          <p:cNvPr id="297" name="Darwin’s theory was based on artificial selection.…"/>
          <p:cNvSpPr txBox="1">
            <a:spLocks noGrp="1"/>
          </p:cNvSpPr>
          <p:nvPr>
            <p:ph type="body" idx="1"/>
          </p:nvPr>
        </p:nvSpPr>
        <p:spPr>
          <a:xfrm>
            <a:off x="1981200" y="1173620"/>
            <a:ext cx="8229600" cy="4525963"/>
          </a:xfrm>
          <a:prstGeom prst="rect">
            <a:avLst/>
          </a:prstGeom>
        </p:spPr>
        <p:txBody>
          <a:bodyPr/>
          <a:lstStyle/>
          <a:p>
            <a:r>
              <a:t>Darwin’s theory was based on artificial selection.</a:t>
            </a:r>
          </a:p>
          <a:p>
            <a:pPr>
              <a:defRPr b="1"/>
            </a:pPr>
            <a:r>
              <a:t>Artificial Selection</a:t>
            </a:r>
            <a:r>
              <a:rPr b="0"/>
              <a:t>: nature provides variations and humans select those variations that they found most useful.</a:t>
            </a:r>
          </a:p>
        </p:txBody>
      </p:sp>
      <p:pic>
        <p:nvPicPr>
          <p:cNvPr id="298" name="mustard-selection.jpg" descr="mustard-selection.jpg"/>
          <p:cNvPicPr>
            <a:picLocks noChangeAspect="1"/>
          </p:cNvPicPr>
          <p:nvPr/>
        </p:nvPicPr>
        <p:blipFill>
          <a:blip r:embed="rId2">
            <a:extLst/>
          </a:blip>
          <a:stretch>
            <a:fillRect/>
          </a:stretch>
        </p:blipFill>
        <p:spPr>
          <a:xfrm>
            <a:off x="5958110" y="3944542"/>
            <a:ext cx="4481025" cy="2720622"/>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299" name="le_dogs2.gif" descr="le_dogs2.gif"/>
          <p:cNvPicPr>
            <a:picLocks noChangeAspect="1"/>
          </p:cNvPicPr>
          <p:nvPr/>
        </p:nvPicPr>
        <p:blipFill>
          <a:blip r:embed="rId3">
            <a:extLst/>
          </a:blip>
          <a:stretch>
            <a:fillRect/>
          </a:stretch>
        </p:blipFill>
        <p:spPr>
          <a:xfrm>
            <a:off x="2147100" y="3944543"/>
            <a:ext cx="2806701" cy="2540001"/>
          </a:xfrm>
          <a:prstGeom prst="rect">
            <a:avLst/>
          </a:prstGeom>
          <a:ln w="12700">
            <a:miter lim="400000"/>
          </a:ln>
        </p:spPr>
      </p:pic>
    </p:spTree>
    <p:extLst>
      <p:ext uri="{BB962C8B-B14F-4D97-AF65-F5344CB8AC3E}">
        <p14:creationId xmlns:p14="http://schemas.microsoft.com/office/powerpoint/2010/main" val="35845184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A simple and well understood farming practice"/>
          <p:cNvSpPr txBox="1">
            <a:spLocks noGrp="1"/>
          </p:cNvSpPr>
          <p:nvPr>
            <p:ph type="title"/>
          </p:nvPr>
        </p:nvSpPr>
        <p:spPr>
          <a:prstGeom prst="rect">
            <a:avLst/>
          </a:prstGeom>
        </p:spPr>
        <p:txBody>
          <a:bodyPr>
            <a:normAutofit/>
          </a:bodyPr>
          <a:lstStyle>
            <a:lvl1pPr defTabSz="416052">
              <a:defRPr sz="3549"/>
            </a:lvl1pPr>
          </a:lstStyle>
          <a:p>
            <a:r>
              <a:t>A simple and well understood farming practice</a:t>
            </a:r>
          </a:p>
        </p:txBody>
      </p:sp>
      <p:pic>
        <p:nvPicPr>
          <p:cNvPr id="302" name="screen-capture-4.png" descr="screen-capture-4.png"/>
          <p:cNvPicPr>
            <a:picLocks noChangeAspect="1"/>
          </p:cNvPicPr>
          <p:nvPr/>
        </p:nvPicPr>
        <p:blipFill>
          <a:blip r:embed="rId2">
            <a:extLst/>
          </a:blip>
          <a:stretch>
            <a:fillRect/>
          </a:stretch>
        </p:blipFill>
        <p:spPr>
          <a:xfrm>
            <a:off x="2323163" y="1631382"/>
            <a:ext cx="7607301" cy="4927601"/>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31927576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Darwin thought that a process which would allow for adaptations to occur naturally could be would be very similar to artificial selection.…"/>
          <p:cNvSpPr txBox="1">
            <a:spLocks noGrp="1"/>
          </p:cNvSpPr>
          <p:nvPr>
            <p:ph type="body" idx="1"/>
          </p:nvPr>
        </p:nvSpPr>
        <p:spPr>
          <a:xfrm>
            <a:off x="1981200" y="173309"/>
            <a:ext cx="8229600" cy="4525963"/>
          </a:xfrm>
          <a:prstGeom prst="rect">
            <a:avLst/>
          </a:prstGeom>
        </p:spPr>
        <p:txBody>
          <a:bodyPr/>
          <a:lstStyle/>
          <a:p>
            <a:r>
              <a:t>Darwin thought that a process which would allow for adaptations to occur naturally could be would be very similar to artificial selection.</a:t>
            </a:r>
          </a:p>
          <a:p>
            <a:r>
              <a:t>He called it, NATURAL SELECTION.</a:t>
            </a:r>
          </a:p>
        </p:txBody>
      </p:sp>
      <p:pic>
        <p:nvPicPr>
          <p:cNvPr id="305" name="natural selection.jpg" descr="natural selection.jpg"/>
          <p:cNvPicPr>
            <a:picLocks noChangeAspect="1"/>
          </p:cNvPicPr>
          <p:nvPr/>
        </p:nvPicPr>
        <p:blipFill>
          <a:blip r:embed="rId2">
            <a:extLst/>
          </a:blip>
          <a:stretch>
            <a:fillRect/>
          </a:stretch>
        </p:blipFill>
        <p:spPr>
          <a:xfrm>
            <a:off x="3008695" y="2806463"/>
            <a:ext cx="6638544" cy="3785617"/>
          </a:xfrm>
          <a:prstGeom prst="rect">
            <a:avLst/>
          </a:prstGeom>
          <a:ln w="12700">
            <a:miter lim="400000"/>
          </a:ln>
        </p:spPr>
      </p:pic>
    </p:spTree>
    <p:extLst>
      <p:ext uri="{BB962C8B-B14F-4D97-AF65-F5344CB8AC3E}">
        <p14:creationId xmlns:p14="http://schemas.microsoft.com/office/powerpoint/2010/main" val="7339331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sp>
        <p:nvSpPr>
          <p:cNvPr id="307" name="Darwin’s Theory"/>
          <p:cNvSpPr txBox="1">
            <a:spLocks noGrp="1"/>
          </p:cNvSpPr>
          <p:nvPr>
            <p:ph type="ctrTitle"/>
          </p:nvPr>
        </p:nvSpPr>
        <p:spPr>
          <a:xfrm>
            <a:off x="1524000" y="-138336"/>
            <a:ext cx="9144000" cy="1470026"/>
          </a:xfrm>
          <a:prstGeom prst="rect">
            <a:avLst/>
          </a:prstGeom>
        </p:spPr>
        <p:txBody>
          <a:bodyPr/>
          <a:lstStyle>
            <a:lvl1pPr>
              <a:defRPr sz="6000" b="1"/>
            </a:lvl1pPr>
          </a:lstStyle>
          <a:p>
            <a:r>
              <a:t>Darwin’s Theory</a:t>
            </a:r>
          </a:p>
        </p:txBody>
      </p:sp>
      <p:sp>
        <p:nvSpPr>
          <p:cNvPr id="308" name="Let’s sum up Natural Selection in four easy steps"/>
          <p:cNvSpPr txBox="1">
            <a:spLocks noGrp="1"/>
          </p:cNvSpPr>
          <p:nvPr>
            <p:ph type="subTitle" sz="half" idx="1"/>
          </p:nvPr>
        </p:nvSpPr>
        <p:spPr>
          <a:xfrm>
            <a:off x="1524000" y="903995"/>
            <a:ext cx="9144000" cy="1752601"/>
          </a:xfrm>
          <a:prstGeom prst="rect">
            <a:avLst/>
          </a:prstGeom>
        </p:spPr>
        <p:txBody>
          <a:bodyPr/>
          <a:lstStyle/>
          <a:p>
            <a:r>
              <a:rPr dirty="0"/>
              <a:t>Let’s sum up </a:t>
            </a:r>
            <a:r>
              <a:rPr b="1" dirty="0"/>
              <a:t>Natural Selection </a:t>
            </a:r>
            <a:r>
              <a:rPr dirty="0"/>
              <a:t>in four easy steps</a:t>
            </a:r>
          </a:p>
        </p:txBody>
      </p:sp>
      <p:pic>
        <p:nvPicPr>
          <p:cNvPr id="309" name="finch-natural-selection.png" descr="finch-natural-selection.png"/>
          <p:cNvPicPr>
            <a:picLocks noChangeAspect="1"/>
          </p:cNvPicPr>
          <p:nvPr/>
        </p:nvPicPr>
        <p:blipFill>
          <a:blip r:embed="rId2">
            <a:extLst/>
          </a:blip>
          <a:stretch>
            <a:fillRect/>
          </a:stretch>
        </p:blipFill>
        <p:spPr>
          <a:xfrm>
            <a:off x="3422012" y="1904214"/>
            <a:ext cx="5496062" cy="4460574"/>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4563021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sp>
        <p:nvSpPr>
          <p:cNvPr id="311" name="Individuals within a species differ, and those differences can be passed on to offspring."/>
          <p:cNvSpPr txBox="1">
            <a:spLocks noGrp="1"/>
          </p:cNvSpPr>
          <p:nvPr>
            <p:ph type="title"/>
          </p:nvPr>
        </p:nvSpPr>
        <p:spPr>
          <a:xfrm>
            <a:off x="1694263" y="-185498"/>
            <a:ext cx="9144001" cy="2725366"/>
          </a:xfrm>
          <a:prstGeom prst="rect">
            <a:avLst/>
          </a:prstGeom>
        </p:spPr>
        <p:txBody>
          <a:bodyPr/>
          <a:lstStyle>
            <a:lvl1pPr marL="742950" indent="-742950" algn="l">
              <a:buSzPct val="100000"/>
              <a:buAutoNum type="arabicPeriod"/>
              <a:defRPr sz="4000" b="1"/>
            </a:lvl1pPr>
          </a:lstStyle>
          <a:p>
            <a:r>
              <a:t>Individuals within a species differ, and those differences can be passed on to offspring.</a:t>
            </a:r>
          </a:p>
        </p:txBody>
      </p:sp>
      <p:pic>
        <p:nvPicPr>
          <p:cNvPr id="2" name="Picture 1"/>
          <p:cNvPicPr>
            <a:picLocks noChangeAspect="1"/>
          </p:cNvPicPr>
          <p:nvPr/>
        </p:nvPicPr>
        <p:blipFill>
          <a:blip r:embed="rId2"/>
          <a:stretch>
            <a:fillRect/>
          </a:stretch>
        </p:blipFill>
        <p:spPr>
          <a:xfrm>
            <a:off x="1694262" y="2539868"/>
            <a:ext cx="8772260" cy="3565962"/>
          </a:xfrm>
          <a:prstGeom prst="rect">
            <a:avLst/>
          </a:prstGeom>
          <a:ln w="38100">
            <a:solidFill>
              <a:schemeClr val="tx1"/>
            </a:solidFill>
          </a:ln>
        </p:spPr>
      </p:pic>
    </p:spTree>
    <p:extLst>
      <p:ext uri="{BB962C8B-B14F-4D97-AF65-F5344CB8AC3E}">
        <p14:creationId xmlns:p14="http://schemas.microsoft.com/office/powerpoint/2010/main" val="21935361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sp>
        <p:nvSpPr>
          <p:cNvPr id="314" name="More offspring are produced than can survive and reproduce."/>
          <p:cNvSpPr txBox="1">
            <a:spLocks noGrp="1"/>
          </p:cNvSpPr>
          <p:nvPr>
            <p:ph type="title"/>
          </p:nvPr>
        </p:nvSpPr>
        <p:spPr>
          <a:prstGeom prst="rect">
            <a:avLst/>
          </a:prstGeom>
        </p:spPr>
        <p:txBody>
          <a:bodyPr>
            <a:normAutofit fontScale="90000"/>
          </a:bodyPr>
          <a:lstStyle>
            <a:lvl1pPr marL="676084" indent="-676084" algn="l" defTabSz="416052">
              <a:buSzPct val="100000"/>
              <a:buAutoNum type="arabicPeriod" startAt="2"/>
              <a:defRPr sz="3549" b="1"/>
            </a:lvl1pPr>
          </a:lstStyle>
          <a:p>
            <a:r>
              <a:t>More offspring are produced than can survive and reproduce.</a:t>
            </a:r>
          </a:p>
        </p:txBody>
      </p:sp>
      <p:pic>
        <p:nvPicPr>
          <p:cNvPr id="315" name="tortugitas.jpg" descr="tortugitas.jpg"/>
          <p:cNvPicPr>
            <a:picLocks noChangeAspect="1"/>
          </p:cNvPicPr>
          <p:nvPr/>
        </p:nvPicPr>
        <p:blipFill>
          <a:blip r:embed="rId2">
            <a:extLst/>
          </a:blip>
          <a:stretch>
            <a:fillRect/>
          </a:stretch>
        </p:blipFill>
        <p:spPr>
          <a:xfrm>
            <a:off x="1981201" y="1706489"/>
            <a:ext cx="7162093" cy="4273383"/>
          </a:xfrm>
          <a:prstGeom prst="rect">
            <a:avLst/>
          </a:prstGeom>
          <a:ln w="88900" cap="sq">
            <a:solidFill>
              <a:srgbClr val="000000"/>
            </a:solidFill>
            <a:miter/>
          </a:ln>
        </p:spPr>
      </p:pic>
      <p:pic>
        <p:nvPicPr>
          <p:cNvPr id="316" name="screen-capture-5.png" descr="screen-capture-5.png"/>
          <p:cNvPicPr>
            <a:picLocks noChangeAspect="1"/>
          </p:cNvPicPr>
          <p:nvPr/>
        </p:nvPicPr>
        <p:blipFill>
          <a:blip r:embed="rId3">
            <a:extLst/>
          </a:blip>
          <a:stretch>
            <a:fillRect/>
          </a:stretch>
        </p:blipFill>
        <p:spPr>
          <a:xfrm>
            <a:off x="7951594" y="3975410"/>
            <a:ext cx="2259206" cy="2542920"/>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8016645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sp>
        <p:nvSpPr>
          <p:cNvPr id="318" name="There is competition for limited resources, or a struggle for existence."/>
          <p:cNvSpPr txBox="1">
            <a:spLocks noGrp="1"/>
          </p:cNvSpPr>
          <p:nvPr>
            <p:ph type="title"/>
          </p:nvPr>
        </p:nvSpPr>
        <p:spPr>
          <a:xfrm>
            <a:off x="1701192" y="289407"/>
            <a:ext cx="9144001" cy="1143001"/>
          </a:xfrm>
          <a:prstGeom prst="rect">
            <a:avLst/>
          </a:prstGeom>
        </p:spPr>
        <p:txBody>
          <a:bodyPr>
            <a:normAutofit fontScale="90000"/>
          </a:bodyPr>
          <a:lstStyle>
            <a:lvl1pPr marL="676084" indent="-676084" algn="l" defTabSz="416052">
              <a:buSzPct val="100000"/>
              <a:buAutoNum type="arabicPeriod" startAt="3"/>
              <a:defRPr sz="3549" b="1"/>
            </a:lvl1pPr>
          </a:lstStyle>
          <a:p>
            <a:r>
              <a:t>There is competition for limited resources, or a struggle for existence.</a:t>
            </a:r>
          </a:p>
        </p:txBody>
      </p:sp>
      <p:pic>
        <p:nvPicPr>
          <p:cNvPr id="319" name="struggle for existence.jpg" descr="struggle for existence.jpg"/>
          <p:cNvPicPr>
            <a:picLocks noChangeAspect="1"/>
          </p:cNvPicPr>
          <p:nvPr/>
        </p:nvPicPr>
        <p:blipFill>
          <a:blip r:embed="rId2">
            <a:extLst/>
          </a:blip>
          <a:stretch>
            <a:fillRect/>
          </a:stretch>
        </p:blipFill>
        <p:spPr>
          <a:xfrm>
            <a:off x="6387840" y="3934479"/>
            <a:ext cx="4064001" cy="2705101"/>
          </a:xfrm>
          <a:prstGeom prst="rect">
            <a:avLst/>
          </a:prstGeom>
          <a:ln w="12700">
            <a:miter lim="400000"/>
          </a:ln>
        </p:spPr>
      </p:pic>
      <p:pic>
        <p:nvPicPr>
          <p:cNvPr id="320" name="images.jpg" descr="images.jpg"/>
          <p:cNvPicPr>
            <a:picLocks noChangeAspect="1"/>
          </p:cNvPicPr>
          <p:nvPr/>
        </p:nvPicPr>
        <p:blipFill>
          <a:blip r:embed="rId3">
            <a:extLst/>
          </a:blip>
          <a:stretch>
            <a:fillRect/>
          </a:stretch>
        </p:blipFill>
        <p:spPr>
          <a:xfrm>
            <a:off x="2044440" y="1695296"/>
            <a:ext cx="4343401" cy="1866901"/>
          </a:xfrm>
          <a:prstGeom prst="rect">
            <a:avLst/>
          </a:prstGeom>
          <a:ln w="12700">
            <a:miter lim="400000"/>
          </a:ln>
        </p:spPr>
      </p:pic>
      <p:pic>
        <p:nvPicPr>
          <p:cNvPr id="321" name="graphpred.gif" descr="graphpred.gif"/>
          <p:cNvPicPr>
            <a:picLocks noChangeAspect="1"/>
          </p:cNvPicPr>
          <p:nvPr/>
        </p:nvPicPr>
        <p:blipFill>
          <a:blip r:embed="rId4">
            <a:extLst/>
          </a:blip>
          <a:stretch>
            <a:fillRect/>
          </a:stretch>
        </p:blipFill>
        <p:spPr>
          <a:xfrm>
            <a:off x="1701192" y="3677904"/>
            <a:ext cx="4491063" cy="2961674"/>
          </a:xfrm>
          <a:prstGeom prst="rect">
            <a:avLst/>
          </a:prstGeom>
          <a:ln w="12700">
            <a:miter lim="400000"/>
          </a:ln>
        </p:spPr>
      </p:pic>
      <p:pic>
        <p:nvPicPr>
          <p:cNvPr id="322" name="images.jpg" descr="images.jpg"/>
          <p:cNvPicPr>
            <a:picLocks noChangeAspect="1"/>
          </p:cNvPicPr>
          <p:nvPr/>
        </p:nvPicPr>
        <p:blipFill>
          <a:blip r:embed="rId5">
            <a:extLst/>
          </a:blip>
          <a:stretch>
            <a:fillRect/>
          </a:stretch>
        </p:blipFill>
        <p:spPr>
          <a:xfrm>
            <a:off x="6559292" y="1695296"/>
            <a:ext cx="3552925" cy="2085677"/>
          </a:xfrm>
          <a:prstGeom prst="rect">
            <a:avLst/>
          </a:prstGeom>
          <a:ln w="12700">
            <a:miter lim="400000"/>
          </a:ln>
        </p:spPr>
      </p:pic>
    </p:spTree>
    <p:extLst>
      <p:ext uri="{BB962C8B-B14F-4D97-AF65-F5344CB8AC3E}">
        <p14:creationId xmlns:p14="http://schemas.microsoft.com/office/powerpoint/2010/main" val="21599897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Individuals best suited to their environment survive and reproduce.  Those that are not as well suited…don’t survive."/>
          <p:cNvSpPr txBox="1">
            <a:spLocks noGrp="1"/>
          </p:cNvSpPr>
          <p:nvPr>
            <p:ph type="title"/>
          </p:nvPr>
        </p:nvSpPr>
        <p:spPr>
          <a:xfrm>
            <a:off x="2010733" y="968743"/>
            <a:ext cx="8229601" cy="1143001"/>
          </a:xfrm>
          <a:prstGeom prst="rect">
            <a:avLst/>
          </a:prstGeom>
        </p:spPr>
        <p:txBody>
          <a:bodyPr/>
          <a:lstStyle>
            <a:lvl1pPr marL="453199" indent="-453199" algn="l" defTabSz="278892">
              <a:buSzPct val="100000"/>
              <a:buAutoNum type="arabicPeriod" startAt="4"/>
              <a:defRPr sz="2379" b="1"/>
            </a:lvl1pPr>
          </a:lstStyle>
          <a:p>
            <a:r>
              <a:rPr dirty="0"/>
              <a:t>Individuals best suited to their environment survive and reproduce.  Those that are not as well suited…don’t survive.</a:t>
            </a:r>
          </a:p>
        </p:txBody>
      </p:sp>
      <p:pic>
        <p:nvPicPr>
          <p:cNvPr id="325" name="Mouse-300x214.jpg" descr="Mouse-300x214.jpg"/>
          <p:cNvPicPr>
            <a:picLocks noChangeAspect="1"/>
          </p:cNvPicPr>
          <p:nvPr/>
        </p:nvPicPr>
        <p:blipFill>
          <a:blip r:embed="rId2">
            <a:extLst/>
          </a:blip>
          <a:stretch>
            <a:fillRect/>
          </a:stretch>
        </p:blipFill>
        <p:spPr>
          <a:xfrm>
            <a:off x="8024842" y="4780558"/>
            <a:ext cx="2643159" cy="1885453"/>
          </a:xfrm>
          <a:prstGeom prst="rect">
            <a:avLst/>
          </a:prstGeom>
          <a:ln w="12700">
            <a:miter lim="400000"/>
          </a:ln>
        </p:spPr>
      </p:pic>
      <p:pic>
        <p:nvPicPr>
          <p:cNvPr id="326" name="images.jpg" descr="images.jpg"/>
          <p:cNvPicPr>
            <a:picLocks noChangeAspect="1"/>
          </p:cNvPicPr>
          <p:nvPr/>
        </p:nvPicPr>
        <p:blipFill>
          <a:blip r:embed="rId3">
            <a:extLst/>
          </a:blip>
          <a:stretch>
            <a:fillRect/>
          </a:stretch>
        </p:blipFill>
        <p:spPr>
          <a:xfrm rot="718898">
            <a:off x="4921850" y="4613537"/>
            <a:ext cx="3071875" cy="1545659"/>
          </a:xfrm>
          <a:prstGeom prst="rect">
            <a:avLst/>
          </a:prstGeom>
          <a:ln w="12700">
            <a:miter lim="400000"/>
          </a:ln>
        </p:spPr>
      </p:pic>
      <p:pic>
        <p:nvPicPr>
          <p:cNvPr id="327" name="fire_dragon_mask_mouse_by_skiekatsu-d4jfrkq.png" descr="fire_dragon_mask_mouse_by_skiekatsu-d4jfrkq.png"/>
          <p:cNvPicPr>
            <a:picLocks noChangeAspect="1"/>
          </p:cNvPicPr>
          <p:nvPr/>
        </p:nvPicPr>
        <p:blipFill>
          <a:blip r:embed="rId4">
            <a:extLst/>
          </a:blip>
          <a:stretch>
            <a:fillRect/>
          </a:stretch>
        </p:blipFill>
        <p:spPr>
          <a:xfrm>
            <a:off x="1686429" y="2774508"/>
            <a:ext cx="3606656" cy="3891503"/>
          </a:xfrm>
          <a:prstGeom prst="rect">
            <a:avLst/>
          </a:prstGeom>
          <a:ln w="12700">
            <a:miter lim="400000"/>
          </a:ln>
        </p:spPr>
      </p:pic>
      <p:sp>
        <p:nvSpPr>
          <p:cNvPr id="328" name="Dragon Mouse"/>
          <p:cNvSpPr txBox="1"/>
          <p:nvPr/>
        </p:nvSpPr>
        <p:spPr>
          <a:xfrm>
            <a:off x="4671979" y="5966366"/>
            <a:ext cx="1520985" cy="367666"/>
          </a:xfrm>
          <a:prstGeom prst="rect">
            <a:avLst/>
          </a:prstGeom>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defTabSz="457200" hangingPunct="0"/>
            <a:r>
              <a:rPr kern="0">
                <a:solidFill>
                  <a:srgbClr val="000000"/>
                </a:solidFill>
                <a:latin typeface="Calibri"/>
                <a:cs typeface="Calibri"/>
                <a:sym typeface="Calibri"/>
              </a:rPr>
              <a:t>Dragon Mouse</a:t>
            </a:r>
          </a:p>
        </p:txBody>
      </p:sp>
      <p:sp>
        <p:nvSpPr>
          <p:cNvPr id="329" name="Common Mouse"/>
          <p:cNvSpPr txBox="1"/>
          <p:nvPr/>
        </p:nvSpPr>
        <p:spPr>
          <a:xfrm>
            <a:off x="8737435" y="4566354"/>
            <a:ext cx="1696007" cy="367666"/>
          </a:xfrm>
          <a:prstGeom prst="rect">
            <a:avLst/>
          </a:prstGeom>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defTabSz="457200" hangingPunct="0"/>
            <a:r>
              <a:rPr kern="0">
                <a:solidFill>
                  <a:srgbClr val="000000"/>
                </a:solidFill>
                <a:latin typeface="Calibri"/>
                <a:cs typeface="Calibri"/>
                <a:sym typeface="Calibri"/>
              </a:rPr>
              <a:t>Common Mouse</a:t>
            </a:r>
          </a:p>
        </p:txBody>
      </p:sp>
      <p:pic>
        <p:nvPicPr>
          <p:cNvPr id="330" name="logo_sotf-300x184.jpg" descr="logo_sotf-300x184.jpg"/>
          <p:cNvPicPr>
            <a:picLocks noChangeAspect="1"/>
          </p:cNvPicPr>
          <p:nvPr/>
        </p:nvPicPr>
        <p:blipFill>
          <a:blip r:embed="rId5">
            <a:extLst/>
          </a:blip>
          <a:stretch>
            <a:fillRect/>
          </a:stretch>
        </p:blipFill>
        <p:spPr>
          <a:xfrm>
            <a:off x="6733656" y="3013294"/>
            <a:ext cx="2116668" cy="1298223"/>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1414017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sp>
        <p:nvSpPr>
          <p:cNvPr id="332" name="What made Homo sapiens so “fit”?"/>
          <p:cNvSpPr txBox="1">
            <a:spLocks noGrp="1"/>
          </p:cNvSpPr>
          <p:nvPr>
            <p:ph type="title"/>
          </p:nvPr>
        </p:nvSpPr>
        <p:spPr>
          <a:xfrm>
            <a:off x="1981200" y="44193"/>
            <a:ext cx="8229600" cy="1143001"/>
          </a:xfrm>
          <a:prstGeom prst="rect">
            <a:avLst/>
          </a:prstGeom>
        </p:spPr>
        <p:txBody>
          <a:bodyPr/>
          <a:lstStyle/>
          <a:p>
            <a:pPr defTabSz="425195">
              <a:defRPr sz="4092"/>
            </a:pPr>
            <a:r>
              <a:t>What made </a:t>
            </a:r>
            <a:r>
              <a:rPr i="1"/>
              <a:t>Homo sapiens </a:t>
            </a:r>
            <a:r>
              <a:t>so “fit”?</a:t>
            </a:r>
          </a:p>
        </p:txBody>
      </p:sp>
      <p:pic>
        <p:nvPicPr>
          <p:cNvPr id="333" name="79258.adapt.768.1.jpg" descr="79258.adapt.768.1.jpg"/>
          <p:cNvPicPr>
            <a:picLocks noChangeAspect="1"/>
          </p:cNvPicPr>
          <p:nvPr/>
        </p:nvPicPr>
        <p:blipFill>
          <a:blip r:embed="rId2">
            <a:extLst/>
          </a:blip>
          <a:stretch>
            <a:fillRect/>
          </a:stretch>
        </p:blipFill>
        <p:spPr>
          <a:xfrm>
            <a:off x="1854200" y="1634044"/>
            <a:ext cx="5648239" cy="4236180"/>
          </a:xfrm>
          <a:prstGeom prst="rect">
            <a:avLst/>
          </a:prstGeom>
          <a:ln w="88900" cap="sq">
            <a:solidFill>
              <a:srgbClr val="000000"/>
            </a:solidFill>
            <a:miter/>
          </a:ln>
        </p:spPr>
      </p:pic>
      <p:pic>
        <p:nvPicPr>
          <p:cNvPr id="334" name="arrow-right-free-stock-photo-illustration-of-a-blue-curved-right-xwUIDL-clipart.png" descr="arrow-right-free-stock-photo-illustration-of-a-blue-curved-right-xwUIDL-clipart.png"/>
          <p:cNvPicPr>
            <a:picLocks noChangeAspect="1"/>
          </p:cNvPicPr>
          <p:nvPr/>
        </p:nvPicPr>
        <p:blipFill>
          <a:blip r:embed="rId3">
            <a:extLst/>
          </a:blip>
          <a:stretch>
            <a:fillRect/>
          </a:stretch>
        </p:blipFill>
        <p:spPr>
          <a:xfrm rot="6174749">
            <a:off x="8294593" y="3812924"/>
            <a:ext cx="1861809" cy="1074719"/>
          </a:xfrm>
          <a:prstGeom prst="rect">
            <a:avLst/>
          </a:prstGeom>
          <a:ln w="12700">
            <a:miter lim="400000"/>
          </a:ln>
        </p:spPr>
      </p:pic>
      <p:sp>
        <p:nvSpPr>
          <p:cNvPr id="335" name="Maybe Not?"/>
          <p:cNvSpPr txBox="1"/>
          <p:nvPr/>
        </p:nvSpPr>
        <p:spPr>
          <a:xfrm>
            <a:off x="7709454" y="5374001"/>
            <a:ext cx="2716447"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lvl1pPr>
          </a:lstStyle>
          <a:p>
            <a:pPr defTabSz="457200" hangingPunct="0"/>
            <a:r>
              <a:rPr kern="0">
                <a:solidFill>
                  <a:srgbClr val="000000"/>
                </a:solidFill>
                <a:latin typeface="Calibri"/>
                <a:cs typeface="Calibri"/>
                <a:sym typeface="Calibri"/>
              </a:rPr>
              <a:t>Maybe Not?</a:t>
            </a:r>
          </a:p>
        </p:txBody>
      </p:sp>
      <p:pic>
        <p:nvPicPr>
          <p:cNvPr id="336" name="brain-1007686_960_720.png" descr="brain-1007686_960_720.png"/>
          <p:cNvPicPr>
            <a:picLocks noChangeAspect="1"/>
          </p:cNvPicPr>
          <p:nvPr/>
        </p:nvPicPr>
        <p:blipFill>
          <a:blip r:embed="rId4">
            <a:extLst/>
          </a:blip>
          <a:stretch>
            <a:fillRect/>
          </a:stretch>
        </p:blipFill>
        <p:spPr>
          <a:xfrm>
            <a:off x="7672123" y="1292696"/>
            <a:ext cx="2845163" cy="2030142"/>
          </a:xfrm>
          <a:prstGeom prst="rect">
            <a:avLst/>
          </a:prstGeom>
          <a:ln w="12700">
            <a:miter lim="400000"/>
          </a:ln>
        </p:spPr>
      </p:pic>
    </p:spTree>
    <p:extLst>
      <p:ext uri="{BB962C8B-B14F-4D97-AF65-F5344CB8AC3E}">
        <p14:creationId xmlns:p14="http://schemas.microsoft.com/office/powerpoint/2010/main" val="14831058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shutterstock_319478219.jpg" descr="shutterstock_319478219.jpg"/>
          <p:cNvPicPr>
            <a:picLocks noChangeAspect="1"/>
          </p:cNvPicPr>
          <p:nvPr/>
        </p:nvPicPr>
        <p:blipFill>
          <a:blip r:embed="rId2">
            <a:extLst/>
          </a:blip>
          <a:stretch>
            <a:fillRect/>
          </a:stretch>
        </p:blipFill>
        <p:spPr>
          <a:xfrm>
            <a:off x="1524001" y="0"/>
            <a:ext cx="6104205" cy="4578154"/>
          </a:xfrm>
          <a:prstGeom prst="rect">
            <a:avLst/>
          </a:prstGeom>
          <a:ln w="12700">
            <a:miter lim="400000"/>
          </a:ln>
        </p:spPr>
      </p:pic>
      <p:pic>
        <p:nvPicPr>
          <p:cNvPr id="339" name="giphy.gif" descr="giphy.gif"/>
          <p:cNvPicPr>
            <a:picLocks/>
          </p:cNvPicPr>
          <p:nvPr/>
        </p:nvPicPr>
        <p:blipFill>
          <a:blip r:embed="rId3">
            <a:extLst/>
          </a:blip>
          <a:stretch>
            <a:fillRect/>
          </a:stretch>
        </p:blipFill>
        <p:spPr>
          <a:xfrm rot="355419">
            <a:off x="7239519" y="326037"/>
            <a:ext cx="2568239" cy="3595535"/>
          </a:xfrm>
          <a:prstGeom prst="rect">
            <a:avLst/>
          </a:prstGeom>
          <a:ln w="12700">
            <a:miter lim="400000"/>
          </a:ln>
        </p:spPr>
      </p:pic>
      <p:pic>
        <p:nvPicPr>
          <p:cNvPr id="340" name="logo_sotf-300x184.jpg" descr="logo_sotf-300x184.jpg"/>
          <p:cNvPicPr>
            <a:picLocks noChangeAspect="1"/>
          </p:cNvPicPr>
          <p:nvPr/>
        </p:nvPicPr>
        <p:blipFill>
          <a:blip r:embed="rId4">
            <a:extLst/>
          </a:blip>
          <a:stretch>
            <a:fillRect/>
          </a:stretch>
        </p:blipFill>
        <p:spPr>
          <a:xfrm>
            <a:off x="6127442" y="4002164"/>
            <a:ext cx="4300671" cy="2637745"/>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41" name="giphy.gif" descr="giphy.gif"/>
          <p:cNvPicPr>
            <a:picLocks/>
          </p:cNvPicPr>
          <p:nvPr/>
        </p:nvPicPr>
        <p:blipFill>
          <a:blip r:embed="rId3">
            <a:extLst/>
          </a:blip>
          <a:stretch>
            <a:fillRect/>
          </a:stretch>
        </p:blipFill>
        <p:spPr>
          <a:xfrm rot="20483342">
            <a:off x="2156247" y="4239129"/>
            <a:ext cx="1582831" cy="2215963"/>
          </a:xfrm>
          <a:prstGeom prst="rect">
            <a:avLst/>
          </a:prstGeom>
          <a:ln w="12700">
            <a:miter lim="400000"/>
          </a:ln>
        </p:spPr>
      </p:pic>
      <p:pic>
        <p:nvPicPr>
          <p:cNvPr id="342" name="giphy.gif" descr="giphy.gif"/>
          <p:cNvPicPr>
            <a:picLocks/>
          </p:cNvPicPr>
          <p:nvPr/>
        </p:nvPicPr>
        <p:blipFill>
          <a:blip r:embed="rId3">
            <a:extLst/>
          </a:blip>
          <a:stretch>
            <a:fillRect/>
          </a:stretch>
        </p:blipFill>
        <p:spPr>
          <a:xfrm rot="355419">
            <a:off x="4631896" y="4795813"/>
            <a:ext cx="1153517" cy="1614924"/>
          </a:xfrm>
          <a:prstGeom prst="rect">
            <a:avLst/>
          </a:prstGeom>
          <a:ln w="12700">
            <a:miter lim="400000"/>
          </a:ln>
        </p:spPr>
      </p:pic>
    </p:spTree>
    <p:extLst>
      <p:ext uri="{BB962C8B-B14F-4D97-AF65-F5344CB8AC3E}">
        <p14:creationId xmlns:p14="http://schemas.microsoft.com/office/powerpoint/2010/main" val="39304316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harles Darwin: Father of Evolution"/>
          <p:cNvSpPr txBox="1">
            <a:spLocks noGrp="1"/>
          </p:cNvSpPr>
          <p:nvPr>
            <p:ph type="title"/>
          </p:nvPr>
        </p:nvSpPr>
        <p:spPr>
          <a:xfrm>
            <a:off x="1981200" y="-109136"/>
            <a:ext cx="8229600" cy="1143001"/>
          </a:xfrm>
          <a:prstGeom prst="rect">
            <a:avLst/>
          </a:prstGeom>
        </p:spPr>
        <p:txBody>
          <a:bodyPr/>
          <a:lstStyle>
            <a:lvl1pPr defTabSz="448055">
              <a:defRPr sz="3822" b="1"/>
            </a:lvl1pPr>
          </a:lstStyle>
          <a:p>
            <a:r>
              <a:t>Charles Darwin: Father of Evolution</a:t>
            </a:r>
          </a:p>
        </p:txBody>
      </p:sp>
      <p:sp>
        <p:nvSpPr>
          <p:cNvPr id="220" name="During the 1830’s, Darwin travelled the world in the HMS Beagle.…"/>
          <p:cNvSpPr txBox="1">
            <a:spLocks noGrp="1"/>
          </p:cNvSpPr>
          <p:nvPr>
            <p:ph type="body" idx="1"/>
          </p:nvPr>
        </p:nvSpPr>
        <p:spPr>
          <a:xfrm>
            <a:off x="1553532" y="950492"/>
            <a:ext cx="4848745" cy="5899902"/>
          </a:xfrm>
          <a:prstGeom prst="rect">
            <a:avLst/>
          </a:prstGeom>
        </p:spPr>
        <p:txBody>
          <a:bodyPr/>
          <a:lstStyle/>
          <a:p>
            <a:pPr>
              <a:lnSpc>
                <a:spcPct val="90000"/>
              </a:lnSpc>
              <a:spcBef>
                <a:spcPts val="600"/>
              </a:spcBef>
              <a:defRPr sz="2900"/>
            </a:pPr>
            <a:r>
              <a:t>During the 1830’s, Darwin travelled the world in the HMS Beagle.</a:t>
            </a:r>
          </a:p>
          <a:p>
            <a:pPr>
              <a:lnSpc>
                <a:spcPct val="90000"/>
              </a:lnSpc>
              <a:spcBef>
                <a:spcPts val="600"/>
              </a:spcBef>
              <a:defRPr sz="2900"/>
            </a:pPr>
            <a:r>
              <a:t>Darwin was the ships naturalist (biologist) and collected samples living and fossil from around the world.</a:t>
            </a:r>
          </a:p>
          <a:p>
            <a:pPr marL="742950" lvl="1" indent="-285750">
              <a:lnSpc>
                <a:spcPct val="90000"/>
              </a:lnSpc>
              <a:spcBef>
                <a:spcPts val="600"/>
              </a:spcBef>
              <a:defRPr sz="2500"/>
            </a:pPr>
            <a:r>
              <a:t>Those samples had him questioning… </a:t>
            </a:r>
          </a:p>
          <a:p>
            <a:pPr marL="0" lvl="1" indent="457200">
              <a:lnSpc>
                <a:spcPct val="90000"/>
              </a:lnSpc>
              <a:spcBef>
                <a:spcPts val="600"/>
              </a:spcBef>
              <a:buSzTx/>
              <a:buNone/>
              <a:defRPr sz="2500" b="1"/>
            </a:pPr>
            <a:r>
              <a:t>“What happened to the species' found in the fossil record?”</a:t>
            </a:r>
          </a:p>
        </p:txBody>
      </p:sp>
      <p:pic>
        <p:nvPicPr>
          <p:cNvPr id="221" name="HMSBeagle_Revell.jpg" descr="HMSBeagle_Revell.jpg"/>
          <p:cNvPicPr>
            <a:picLocks noChangeAspect="1"/>
          </p:cNvPicPr>
          <p:nvPr/>
        </p:nvPicPr>
        <p:blipFill>
          <a:blip r:embed="rId2">
            <a:extLst/>
          </a:blip>
          <a:stretch>
            <a:fillRect/>
          </a:stretch>
        </p:blipFill>
        <p:spPr>
          <a:xfrm>
            <a:off x="6566762" y="1623383"/>
            <a:ext cx="3836001" cy="4180927"/>
          </a:xfrm>
          <a:prstGeom prst="rect">
            <a:avLst/>
          </a:prstGeom>
          <a:ln w="88900" cap="sq">
            <a:solidFill>
              <a:srgbClr val="000000"/>
            </a:solidFill>
            <a:miter/>
          </a:ln>
        </p:spPr>
      </p:pic>
    </p:spTree>
    <p:extLst>
      <p:ext uri="{BB962C8B-B14F-4D97-AF65-F5344CB8AC3E}">
        <p14:creationId xmlns:p14="http://schemas.microsoft.com/office/powerpoint/2010/main" val="19809490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Voyage of the HMS Beagle"/>
          <p:cNvSpPr txBox="1">
            <a:spLocks noGrp="1"/>
          </p:cNvSpPr>
          <p:nvPr>
            <p:ph type="title"/>
          </p:nvPr>
        </p:nvSpPr>
        <p:spPr>
          <a:xfrm>
            <a:off x="1981200" y="-156390"/>
            <a:ext cx="8229600" cy="1143001"/>
          </a:xfrm>
          <a:prstGeom prst="rect">
            <a:avLst/>
          </a:prstGeom>
        </p:spPr>
        <p:txBody>
          <a:bodyPr/>
          <a:lstStyle>
            <a:lvl1pPr>
              <a:defRPr b="1"/>
            </a:lvl1pPr>
          </a:lstStyle>
          <a:p>
            <a:r>
              <a:t>Voyage of the HMS Beagle</a:t>
            </a:r>
          </a:p>
        </p:txBody>
      </p:sp>
      <p:pic>
        <p:nvPicPr>
          <p:cNvPr id="224" name="418-43_hi_darwin.jpg" descr="418-43_hi_darwin.jpg"/>
          <p:cNvPicPr>
            <a:picLocks noChangeAspect="1"/>
          </p:cNvPicPr>
          <p:nvPr/>
        </p:nvPicPr>
        <p:blipFill>
          <a:blip r:embed="rId2">
            <a:extLst/>
          </a:blip>
          <a:stretch>
            <a:fillRect/>
          </a:stretch>
        </p:blipFill>
        <p:spPr>
          <a:xfrm>
            <a:off x="7676075" y="4629086"/>
            <a:ext cx="3148905" cy="2228914"/>
          </a:xfrm>
          <a:prstGeom prst="rect">
            <a:avLst/>
          </a:prstGeom>
          <a:ln w="12700">
            <a:miter lim="400000"/>
          </a:ln>
        </p:spPr>
      </p:pic>
      <p:pic>
        <p:nvPicPr>
          <p:cNvPr id="225" name="Voyage_of_the_Beagle-key.svg.png" descr="Voyage_of_the_Beagle-key.svg.png"/>
          <p:cNvPicPr>
            <a:picLocks noChangeAspect="1"/>
          </p:cNvPicPr>
          <p:nvPr/>
        </p:nvPicPr>
        <p:blipFill>
          <a:blip r:embed="rId3">
            <a:extLst/>
          </a:blip>
          <a:stretch>
            <a:fillRect/>
          </a:stretch>
        </p:blipFill>
        <p:spPr>
          <a:xfrm>
            <a:off x="1981200" y="927537"/>
            <a:ext cx="7693770" cy="3846886"/>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226" name="1831 - 1836"/>
          <p:cNvSpPr txBox="1"/>
          <p:nvPr/>
        </p:nvSpPr>
        <p:spPr>
          <a:xfrm>
            <a:off x="5785993" y="3943585"/>
            <a:ext cx="2572761" cy="728671"/>
          </a:xfrm>
          <a:prstGeom prst="rect">
            <a:avLst/>
          </a:prstGeom>
          <a:solidFill>
            <a:srgbClr val="FFFFFF"/>
          </a:solidFill>
          <a:ln w="38100">
            <a:solidFill>
              <a:srgbClr val="000000"/>
            </a:solidFill>
          </a:ln>
          <a:extLst>
            <a:ext uri="{C572A759-6A51-4108-AA02-DFA0A04FC94B}">
              <ma14:wrappingTextBoxFlag xmlns:ma14="http://schemas.microsoft.com/office/mac/drawingml/2011/main" xmlns="" val="1"/>
            </a:ext>
          </a:extLst>
        </p:spPr>
        <p:txBody>
          <a:bodyPr wrap="square" lIns="45719" rIns="45719">
            <a:spAutoFit/>
          </a:bodyPr>
          <a:lstStyle>
            <a:lvl1pPr>
              <a:defRPr sz="4000" b="1"/>
            </a:lvl1pPr>
          </a:lstStyle>
          <a:p>
            <a:pPr defTabSz="457200" hangingPunct="0"/>
            <a:r>
              <a:rPr kern="0">
                <a:solidFill>
                  <a:srgbClr val="000000"/>
                </a:solidFill>
                <a:latin typeface="Calibri"/>
                <a:cs typeface="Calibri"/>
                <a:sym typeface="Calibri"/>
              </a:rPr>
              <a:t>1831 - 1836</a:t>
            </a:r>
          </a:p>
        </p:txBody>
      </p:sp>
      <p:sp>
        <p:nvSpPr>
          <p:cNvPr id="227" name="“nothing can be more improving to a young naturalist, than a journey in distant countries.”"/>
          <p:cNvSpPr txBox="1"/>
          <p:nvPr/>
        </p:nvSpPr>
        <p:spPr>
          <a:xfrm>
            <a:off x="2173160" y="5109808"/>
            <a:ext cx="5694876" cy="13849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vl1pPr>
          </a:lstStyle>
          <a:p>
            <a:pPr defTabSz="457200" hangingPunct="0"/>
            <a:r>
              <a:rPr kern="0">
                <a:solidFill>
                  <a:srgbClr val="000000"/>
                </a:solidFill>
                <a:latin typeface="Calibri"/>
                <a:cs typeface="Calibri"/>
                <a:sym typeface="Calibri"/>
              </a:rPr>
              <a:t>“nothing can be more improving to a young naturalist, than a journey in distant countries.”</a:t>
            </a:r>
          </a:p>
        </p:txBody>
      </p:sp>
    </p:spTree>
    <p:extLst>
      <p:ext uri="{BB962C8B-B14F-4D97-AF65-F5344CB8AC3E}">
        <p14:creationId xmlns:p14="http://schemas.microsoft.com/office/powerpoint/2010/main" val="13101386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he Galapagos Islands"/>
          <p:cNvSpPr txBox="1">
            <a:spLocks noGrp="1"/>
          </p:cNvSpPr>
          <p:nvPr>
            <p:ph type="title"/>
          </p:nvPr>
        </p:nvSpPr>
        <p:spPr>
          <a:xfrm>
            <a:off x="1981200" y="-29649"/>
            <a:ext cx="8229600" cy="1143001"/>
          </a:xfrm>
          <a:prstGeom prst="rect">
            <a:avLst/>
          </a:prstGeom>
        </p:spPr>
        <p:txBody>
          <a:bodyPr/>
          <a:lstStyle>
            <a:lvl1pPr>
              <a:defRPr b="1"/>
            </a:lvl1pPr>
          </a:lstStyle>
          <a:p>
            <a:r>
              <a:t>The Galapagos Islands</a:t>
            </a:r>
          </a:p>
        </p:txBody>
      </p:sp>
      <p:sp>
        <p:nvSpPr>
          <p:cNvPr id="230" name="Darwin’s observations on these islands influenced him most during his travels.…"/>
          <p:cNvSpPr txBox="1">
            <a:spLocks noGrp="1"/>
          </p:cNvSpPr>
          <p:nvPr>
            <p:ph type="body" idx="1"/>
          </p:nvPr>
        </p:nvSpPr>
        <p:spPr>
          <a:xfrm>
            <a:off x="6101536" y="1133349"/>
            <a:ext cx="4566464" cy="5724652"/>
          </a:xfrm>
          <a:prstGeom prst="rect">
            <a:avLst/>
          </a:prstGeom>
        </p:spPr>
        <p:txBody>
          <a:bodyPr/>
          <a:lstStyle/>
          <a:p>
            <a:r>
              <a:t>Darwin’s observations on these islands influenced him most during his travels.</a:t>
            </a:r>
          </a:p>
          <a:p>
            <a:r>
              <a:t>Darwin saw that the characteristics of many animals and plants varied noticeably among the different islands.</a:t>
            </a:r>
          </a:p>
        </p:txBody>
      </p:sp>
      <p:pic>
        <p:nvPicPr>
          <p:cNvPr id="231" name="galap_position.png" descr="galap_position.png"/>
          <p:cNvPicPr>
            <a:picLocks noChangeAspect="1"/>
          </p:cNvPicPr>
          <p:nvPr/>
        </p:nvPicPr>
        <p:blipFill>
          <a:blip r:embed="rId2">
            <a:extLst/>
          </a:blip>
          <a:stretch>
            <a:fillRect/>
          </a:stretch>
        </p:blipFill>
        <p:spPr>
          <a:xfrm>
            <a:off x="1819325" y="1395719"/>
            <a:ext cx="4064001" cy="4445001"/>
          </a:xfrm>
          <a:prstGeom prst="rect">
            <a:avLst/>
          </a:prstGeom>
          <a:ln w="12700">
            <a:miter lim="400000"/>
          </a:ln>
        </p:spPr>
      </p:pic>
      <p:sp>
        <p:nvSpPr>
          <p:cNvPr id="232" name="Circle"/>
          <p:cNvSpPr/>
          <p:nvPr/>
        </p:nvSpPr>
        <p:spPr>
          <a:xfrm>
            <a:off x="2867730" y="2687821"/>
            <a:ext cx="354391" cy="354439"/>
          </a:xfrm>
          <a:prstGeom prst="ellipse">
            <a:avLst/>
          </a:prstGeom>
          <a:ln w="57150">
            <a:solidFill>
              <a:srgbClr val="FF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sp>
        <p:nvSpPr>
          <p:cNvPr id="233" name="Rectangle"/>
          <p:cNvSpPr/>
          <p:nvPr/>
        </p:nvSpPr>
        <p:spPr>
          <a:xfrm>
            <a:off x="1981200" y="3160404"/>
            <a:ext cx="1624842" cy="295365"/>
          </a:xfrm>
          <a:prstGeom prst="rect">
            <a:avLst/>
          </a:prstGeom>
          <a:ln w="38100">
            <a:solidFill>
              <a:srgbClr val="FF0000"/>
            </a:solidFill>
          </a:ln>
          <a:effectLst>
            <a:outerShdw blurRad="38100" dist="23000" dir="5400000" rotWithShape="0">
              <a:srgbClr val="000000">
                <a:alpha val="35000"/>
              </a:srgbClr>
            </a:outerShdw>
          </a:effectLst>
        </p:spPr>
        <p:txBody>
          <a:bodyPr lIns="45719" rIns="45719" anchor="ctr"/>
          <a:lstStyle/>
          <a:p>
            <a:pPr algn="ctr" defTabSz="457200" hangingPunct="0">
              <a:defRPr>
                <a:solidFill>
                  <a:srgbClr val="FFFFFF"/>
                </a:solidFill>
              </a:defRPr>
            </a:pPr>
            <a:endParaRPr kern="0">
              <a:solidFill>
                <a:srgbClr val="FFFFFF"/>
              </a:solidFill>
              <a:latin typeface="Calibri"/>
              <a:cs typeface="Calibri"/>
              <a:sym typeface="Calibri"/>
            </a:endParaRPr>
          </a:p>
        </p:txBody>
      </p:sp>
    </p:spTree>
    <p:extLst>
      <p:ext uri="{BB962C8B-B14F-4D97-AF65-F5344CB8AC3E}">
        <p14:creationId xmlns:p14="http://schemas.microsoft.com/office/powerpoint/2010/main" val="5566698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he Galapagos Tortoises"/>
          <p:cNvSpPr txBox="1">
            <a:spLocks noGrp="1"/>
          </p:cNvSpPr>
          <p:nvPr>
            <p:ph type="title"/>
          </p:nvPr>
        </p:nvSpPr>
        <p:spPr>
          <a:xfrm>
            <a:off x="1981200" y="17797"/>
            <a:ext cx="8229600" cy="1143001"/>
          </a:xfrm>
          <a:prstGeom prst="rect">
            <a:avLst/>
          </a:prstGeom>
        </p:spPr>
        <p:txBody>
          <a:bodyPr/>
          <a:lstStyle>
            <a:lvl1pPr>
              <a:defRPr b="1"/>
            </a:lvl1pPr>
          </a:lstStyle>
          <a:p>
            <a:r>
              <a:t>The Galapagos Tortoises</a:t>
            </a:r>
          </a:p>
        </p:txBody>
      </p:sp>
      <p:pic>
        <p:nvPicPr>
          <p:cNvPr id="236" name="screen-capture-1.png" descr="screen-capture-1.png"/>
          <p:cNvPicPr>
            <a:picLocks noChangeAspect="1"/>
          </p:cNvPicPr>
          <p:nvPr/>
        </p:nvPicPr>
        <p:blipFill>
          <a:blip r:embed="rId2">
            <a:extLst/>
          </a:blip>
          <a:stretch>
            <a:fillRect/>
          </a:stretch>
        </p:blipFill>
        <p:spPr>
          <a:xfrm>
            <a:off x="1981201" y="1018109"/>
            <a:ext cx="8234371" cy="5545597"/>
          </a:xfrm>
          <a:prstGeom prst="rect">
            <a:avLst/>
          </a:prstGeom>
          <a:ln w="12700">
            <a:miter lim="400000"/>
          </a:ln>
        </p:spPr>
      </p:pic>
      <p:sp>
        <p:nvSpPr>
          <p:cNvPr id="237" name="It became clear that plants and animals were very well suited to the environments in which they were found."/>
          <p:cNvSpPr txBox="1"/>
          <p:nvPr/>
        </p:nvSpPr>
        <p:spPr>
          <a:xfrm>
            <a:off x="5452189" y="5640573"/>
            <a:ext cx="4572001"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r>
              <a:rPr kern="0">
                <a:solidFill>
                  <a:srgbClr val="000000"/>
                </a:solidFill>
                <a:latin typeface="Calibri"/>
                <a:cs typeface="Calibri"/>
                <a:sym typeface="Calibri"/>
              </a:rPr>
              <a:t>It became clear that plants and animals were very well suited to the environments in which they were found.</a:t>
            </a:r>
          </a:p>
        </p:txBody>
      </p:sp>
    </p:spTree>
    <p:extLst>
      <p:ext uri="{BB962C8B-B14F-4D97-AF65-F5344CB8AC3E}">
        <p14:creationId xmlns:p14="http://schemas.microsoft.com/office/powerpoint/2010/main" val="24190648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he Galapagos Finches"/>
          <p:cNvSpPr txBox="1">
            <a:spLocks noGrp="1"/>
          </p:cNvSpPr>
          <p:nvPr>
            <p:ph type="title"/>
          </p:nvPr>
        </p:nvSpPr>
        <p:spPr>
          <a:xfrm>
            <a:off x="1981200" y="3530"/>
            <a:ext cx="8229600" cy="1143001"/>
          </a:xfrm>
          <a:prstGeom prst="rect">
            <a:avLst/>
          </a:prstGeom>
        </p:spPr>
        <p:txBody>
          <a:bodyPr/>
          <a:lstStyle>
            <a:lvl1pPr>
              <a:defRPr b="1"/>
            </a:lvl1pPr>
          </a:lstStyle>
          <a:p>
            <a:r>
              <a:t>The Galapagos Finches</a:t>
            </a:r>
          </a:p>
        </p:txBody>
      </p:sp>
      <p:pic>
        <p:nvPicPr>
          <p:cNvPr id="240" name="Darwinfinch_12.jpg" descr="Darwinfinch_12.jpg"/>
          <p:cNvPicPr>
            <a:picLocks noChangeAspect="1"/>
          </p:cNvPicPr>
          <p:nvPr/>
        </p:nvPicPr>
        <p:blipFill>
          <a:blip r:embed="rId2">
            <a:extLst/>
          </a:blip>
          <a:stretch>
            <a:fillRect/>
          </a:stretch>
        </p:blipFill>
        <p:spPr>
          <a:xfrm>
            <a:off x="7688345" y="2932625"/>
            <a:ext cx="2708510" cy="3925376"/>
          </a:xfrm>
          <a:prstGeom prst="rect">
            <a:avLst/>
          </a:prstGeom>
          <a:ln w="12700">
            <a:miter lim="400000"/>
          </a:ln>
        </p:spPr>
      </p:pic>
      <p:pic>
        <p:nvPicPr>
          <p:cNvPr id="241" name="darwins_finches.jpg" descr="darwins_finches.jpg"/>
          <p:cNvPicPr>
            <a:picLocks noChangeAspect="1"/>
          </p:cNvPicPr>
          <p:nvPr/>
        </p:nvPicPr>
        <p:blipFill>
          <a:blip r:embed="rId3">
            <a:extLst/>
          </a:blip>
          <a:stretch>
            <a:fillRect/>
          </a:stretch>
        </p:blipFill>
        <p:spPr>
          <a:xfrm>
            <a:off x="1981200" y="1146530"/>
            <a:ext cx="5257816" cy="5111475"/>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2523947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Galapagos Finches"/>
          <p:cNvSpPr txBox="1">
            <a:spLocks noGrp="1"/>
          </p:cNvSpPr>
          <p:nvPr>
            <p:ph type="title"/>
          </p:nvPr>
        </p:nvSpPr>
        <p:spPr>
          <a:xfrm>
            <a:off x="2166963" y="-167952"/>
            <a:ext cx="2183431" cy="2893062"/>
          </a:xfrm>
          <a:prstGeom prst="rect">
            <a:avLst/>
          </a:prstGeom>
        </p:spPr>
        <p:txBody>
          <a:bodyPr/>
          <a:lstStyle/>
          <a:p>
            <a:pPr>
              <a:defRPr b="1"/>
            </a:pPr>
            <a:r>
              <a:t>The </a:t>
            </a:r>
            <a:r>
              <a:rPr sz="3200"/>
              <a:t>Galapagos</a:t>
            </a:r>
            <a:r>
              <a:t> Finches</a:t>
            </a:r>
          </a:p>
        </p:txBody>
      </p:sp>
      <p:pic>
        <p:nvPicPr>
          <p:cNvPr id="244" name="finchb.jpg" descr="finchb.jpg"/>
          <p:cNvPicPr>
            <a:picLocks noChangeAspect="1"/>
          </p:cNvPicPr>
          <p:nvPr/>
        </p:nvPicPr>
        <p:blipFill>
          <a:blip r:embed="rId2">
            <a:extLst/>
          </a:blip>
          <a:stretch>
            <a:fillRect/>
          </a:stretch>
        </p:blipFill>
        <p:spPr>
          <a:xfrm>
            <a:off x="4979839" y="217564"/>
            <a:ext cx="5449126" cy="4764985"/>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245" name="011023-999-20150415201109.jpg" descr="011023-999-20150415201109.jpg"/>
          <p:cNvPicPr>
            <a:picLocks noChangeAspect="1"/>
          </p:cNvPicPr>
          <p:nvPr/>
        </p:nvPicPr>
        <p:blipFill>
          <a:blip r:embed="rId3">
            <a:extLst/>
          </a:blip>
          <a:stretch>
            <a:fillRect/>
          </a:stretch>
        </p:blipFill>
        <p:spPr>
          <a:xfrm>
            <a:off x="1652438" y="2554134"/>
            <a:ext cx="3212483" cy="4175444"/>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7414106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he Galapagos Islands: Final thoughts."/>
          <p:cNvSpPr txBox="1">
            <a:spLocks noGrp="1"/>
          </p:cNvSpPr>
          <p:nvPr>
            <p:ph type="title"/>
          </p:nvPr>
        </p:nvSpPr>
        <p:spPr>
          <a:xfrm>
            <a:off x="1524000" y="-29649"/>
            <a:ext cx="9144001" cy="1143001"/>
          </a:xfrm>
          <a:prstGeom prst="rect">
            <a:avLst/>
          </a:prstGeom>
        </p:spPr>
        <p:txBody>
          <a:bodyPr/>
          <a:lstStyle>
            <a:lvl1pPr defTabSz="411479">
              <a:defRPr sz="3959" b="1"/>
            </a:lvl1pPr>
          </a:lstStyle>
          <a:p>
            <a:r>
              <a:t>The Galapagos Islands: Final thoughts.</a:t>
            </a:r>
          </a:p>
        </p:txBody>
      </p:sp>
      <p:pic>
        <p:nvPicPr>
          <p:cNvPr id="248" name="glp.gif" descr="glp.gif"/>
          <p:cNvPicPr>
            <a:picLocks noChangeAspect="1"/>
          </p:cNvPicPr>
          <p:nvPr/>
        </p:nvPicPr>
        <p:blipFill>
          <a:blip r:embed="rId2">
            <a:extLst/>
          </a:blip>
          <a:stretch>
            <a:fillRect/>
          </a:stretch>
        </p:blipFill>
        <p:spPr>
          <a:xfrm>
            <a:off x="6090463" y="1341654"/>
            <a:ext cx="4456718" cy="4936673"/>
          </a:xfrm>
          <a:prstGeom prst="rect">
            <a:avLst/>
          </a:prstGeom>
          <a:ln w="12700">
            <a:miter lim="400000"/>
          </a:ln>
        </p:spPr>
      </p:pic>
      <p:sp>
        <p:nvSpPr>
          <p:cNvPr id="249" name="Darwin wondered whether animals on the different islands had once belonged to the same species.…"/>
          <p:cNvSpPr txBox="1">
            <a:spLocks noGrp="1"/>
          </p:cNvSpPr>
          <p:nvPr>
            <p:ph type="body" idx="1"/>
          </p:nvPr>
        </p:nvSpPr>
        <p:spPr>
          <a:xfrm>
            <a:off x="1524000" y="1113350"/>
            <a:ext cx="4566465" cy="5724652"/>
          </a:xfrm>
          <a:prstGeom prst="rect">
            <a:avLst/>
          </a:prstGeom>
        </p:spPr>
        <p:txBody>
          <a:bodyPr/>
          <a:lstStyle/>
          <a:p>
            <a:pPr>
              <a:lnSpc>
                <a:spcPct val="90000"/>
              </a:lnSpc>
            </a:pPr>
            <a:r>
              <a:t>Darwin wondered whether animals on the different islands had once belonged to the same species.</a:t>
            </a:r>
          </a:p>
          <a:p>
            <a:pPr>
              <a:lnSpc>
                <a:spcPct val="90000"/>
              </a:lnSpc>
            </a:pPr>
            <a:r>
              <a:t>If that were true then, these separate species would have evolved from an original common ancestor having become isolated from one another.</a:t>
            </a:r>
          </a:p>
        </p:txBody>
      </p:sp>
    </p:spTree>
    <p:extLst>
      <p:ext uri="{BB962C8B-B14F-4D97-AF65-F5344CB8AC3E}">
        <p14:creationId xmlns:p14="http://schemas.microsoft.com/office/powerpoint/2010/main" val="3249262085"/>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Widescreen</PresentationFormat>
  <Paragraphs>75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Helvetica</vt:lpstr>
      <vt:lpstr>Times</vt:lpstr>
      <vt:lpstr>1_Office Theme</vt:lpstr>
      <vt:lpstr>The Puzzle of Life’s Diversity</vt:lpstr>
      <vt:lpstr>The Theory of Evolution</vt:lpstr>
      <vt:lpstr>Charles Darwin: Father of Evolution</vt:lpstr>
      <vt:lpstr>Voyage of the HMS Beagle</vt:lpstr>
      <vt:lpstr>The Galapagos Islands</vt:lpstr>
      <vt:lpstr>The Galapagos Tortoises</vt:lpstr>
      <vt:lpstr>The Galapagos Finches</vt:lpstr>
      <vt:lpstr>The Galapagos Finches</vt:lpstr>
      <vt:lpstr>The Galapagos Islands: Final thoughts.</vt:lpstr>
      <vt:lpstr>Ideas That Shaped Darwin’s Thinking</vt:lpstr>
      <vt:lpstr>James Hutton and Charles Lyell</vt:lpstr>
      <vt:lpstr>Darwin’s Lessons: TIME</vt:lpstr>
      <vt:lpstr>Thomas Malthus</vt:lpstr>
      <vt:lpstr>Darwin’s Lessons: STRUGGLE</vt:lpstr>
      <vt:lpstr>Jean-Baptiste Lamarck</vt:lpstr>
      <vt:lpstr>Darwin’s Lessons: ADAPTATION</vt:lpstr>
      <vt:lpstr>Charles Darwin Presents His Case</vt:lpstr>
      <vt:lpstr>A race to ensure credit.</vt:lpstr>
      <vt:lpstr>Darwin Published!</vt:lpstr>
      <vt:lpstr>Darwin’s Theory of Change over Time</vt:lpstr>
      <vt:lpstr>A simple and well understood farming practice</vt:lpstr>
      <vt:lpstr>PowerPoint Presentation</vt:lpstr>
      <vt:lpstr>Darwin’s Theory</vt:lpstr>
      <vt:lpstr>Individuals within a species differ, and those differences can be passed on to offspring.</vt:lpstr>
      <vt:lpstr>More offspring are produced than can survive and reproduce.</vt:lpstr>
      <vt:lpstr>There is competition for limited resources, or a struggle for existence.</vt:lpstr>
      <vt:lpstr>Individuals best suited to their environment survive and reproduce.  Those that are not as well suited…don’t survive.</vt:lpstr>
      <vt:lpstr>What made Homo sapiens so “fit”?</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Puzzle of Life’s Diversity</dc:title>
  <dc:creator>Pasciak, Lauren A.</dc:creator>
  <cp:lastModifiedBy>Pasciak, Lauren A.</cp:lastModifiedBy>
  <cp:revision>1</cp:revision>
  <dcterms:created xsi:type="dcterms:W3CDTF">2018-04-20T14:13:39Z</dcterms:created>
  <dcterms:modified xsi:type="dcterms:W3CDTF">2018-04-20T14:13:48Z</dcterms:modified>
</cp:coreProperties>
</file>