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37" d="100"/>
          <a:sy n="37" d="100"/>
        </p:scale>
        <p:origin x="66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69800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243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839200" y="274638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50730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1pPr>
            <a:lvl2pPr marL="0" indent="45720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2pPr>
            <a:lvl3pPr marL="0" indent="91440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3pPr>
            <a:lvl4pPr marL="0" indent="137160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4pPr>
            <a:lvl5pPr marL="0" indent="182880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7643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5650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93453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cs typeface="Times"/>
                <a:sym typeface="Times"/>
              </a:defRPr>
            </a:lvl1pPr>
          </a:lstStyle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18265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93884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1pPr>
            <a:lvl2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2pPr>
            <a:lvl3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3pPr>
            <a:lvl4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4pPr>
            <a:lvl5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Rectangle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cs typeface="Times"/>
                <a:sym typeface="Times"/>
              </a:defRPr>
            </a:lvl1pPr>
          </a:lstStyle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1775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Image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649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1pPr>
            <a:lvl2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2pPr>
            <a:lvl3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3pPr>
            <a:lvl4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4pPr>
            <a:lvl5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0402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51962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8686800" y="609600"/>
            <a:ext cx="2590800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609600"/>
            <a:ext cx="7569200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1pPr>
            <a:lvl2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2pPr>
            <a:lvl3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3pPr>
            <a:lvl4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4pPr>
            <a:lvl5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2"/>
            <a:ext cx="27988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66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901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811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5782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7194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3189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>
            <a:spLocks noGrp="1"/>
          </p:cNvSpPr>
          <p:nvPr>
            <p:ph type="body" sz="half" idx="13"/>
          </p:nvPr>
        </p:nvSpPr>
        <p:spPr>
          <a:xfrm>
            <a:off x="609599" y="1435101"/>
            <a:ext cx="4011087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7349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1657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2520" y="6400414"/>
            <a:ext cx="279882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4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Descent with modification"/>
          <p:cNvSpPr txBox="1">
            <a:spLocks noGrp="1"/>
          </p:cNvSpPr>
          <p:nvPr>
            <p:ph type="ctrTitle"/>
          </p:nvPr>
        </p:nvSpPr>
        <p:spPr>
          <a:xfrm>
            <a:off x="2209800" y="-158653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Descent with modification</a:t>
            </a:r>
          </a:p>
        </p:txBody>
      </p:sp>
      <p:pic>
        <p:nvPicPr>
          <p:cNvPr id="345" name="horse_evolution_by_pookyns_5-d4utpxm.jpg" descr="horse_evolution_by_pookyns_5-d4utpx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461" y="1196226"/>
            <a:ext cx="8020105" cy="53378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68030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What Darwin Never Knew"/>
          <p:cNvSpPr txBox="1">
            <a:spLocks noGrp="1"/>
          </p:cNvSpPr>
          <p:nvPr>
            <p:ph type="ctrTitle"/>
          </p:nvPr>
        </p:nvSpPr>
        <p:spPr>
          <a:xfrm>
            <a:off x="1524000" y="291193"/>
            <a:ext cx="9144000" cy="1470026"/>
          </a:xfrm>
          <a:prstGeom prst="rect">
            <a:avLst/>
          </a:prstGeom>
        </p:spPr>
        <p:txBody>
          <a:bodyPr/>
          <a:lstStyle>
            <a:lvl1pPr defTabSz="452627">
              <a:defRPr sz="5940" b="1"/>
            </a:lvl1pPr>
          </a:lstStyle>
          <a:p>
            <a:r>
              <a:t>What Darwin Never Knew</a:t>
            </a:r>
          </a:p>
        </p:txBody>
      </p:sp>
      <p:pic>
        <p:nvPicPr>
          <p:cNvPr id="381" name="10234_original_1.png" descr="10234_origina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81658">
            <a:off x="4421408" y="2227997"/>
            <a:ext cx="2826092" cy="418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517LtRgZz0L._SY344_BO1,204,203,200_.jpg" descr="517LtRgZz0L._SY344_BO1,204,203,200_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81248">
            <a:off x="6959233" y="1999502"/>
            <a:ext cx="2857501" cy="439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static1.squarespace.jpg" descr="static1.squarespac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0" y="3219450"/>
            <a:ext cx="2286000" cy="36385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608705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Biochemistry as Evidence of Natural Sel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16052">
              <a:defRPr sz="3549" b="1"/>
            </a:lvl1pPr>
          </a:lstStyle>
          <a:p>
            <a:r>
              <a:t>Biochemistry as Evidence of Natural Selection</a:t>
            </a:r>
          </a:p>
        </p:txBody>
      </p:sp>
      <p:sp>
        <p:nvSpPr>
          <p:cNvPr id="386" name="Nitrogenous base sequences in DNA…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Nitrogenous base sequences in DNA</a:t>
            </a:r>
          </a:p>
          <a:p>
            <a:endParaRPr/>
          </a:p>
          <a:p>
            <a:endParaRPr/>
          </a:p>
          <a:p>
            <a:endParaRPr/>
          </a:p>
          <a:p>
            <a:r>
              <a:t>Amino Acids sequences for common proteins</a:t>
            </a:r>
          </a:p>
        </p:txBody>
      </p:sp>
      <p:pic>
        <p:nvPicPr>
          <p:cNvPr id="387" name="dnabase.gif" descr="dnabas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4343" y="2244040"/>
            <a:ext cx="3072795" cy="1836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EssGen2-4_Fig6_MID_0.jpg" descr="EssGen2-4_Fig6_MID_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7117" y="4471362"/>
            <a:ext cx="4157464" cy="2242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86350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enes and Variation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Genes and Variation</a:t>
            </a:r>
          </a:p>
        </p:txBody>
      </p:sp>
      <p:sp>
        <p:nvSpPr>
          <p:cNvPr id="391" name="Darwin’s theory of evolution by natural selection explained how life on Earth changed over time.…"/>
          <p:cNvSpPr txBox="1">
            <a:spLocks noGrp="1"/>
          </p:cNvSpPr>
          <p:nvPr>
            <p:ph type="body" sz="half" idx="1"/>
          </p:nvPr>
        </p:nvSpPr>
        <p:spPr>
          <a:xfrm>
            <a:off x="1524000" y="1086556"/>
            <a:ext cx="3753558" cy="589280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Darwin’s theory of evolution by natural selection explained how life on Earth changed over time.</a:t>
            </a:r>
          </a:p>
          <a:p>
            <a:pPr>
              <a:lnSpc>
                <a:spcPct val="90000"/>
              </a:lnSpc>
            </a:pPr>
            <a:r>
              <a:t>What Darwin didn’t know was how heritable traits got passed down through each generation.</a:t>
            </a:r>
          </a:p>
        </p:txBody>
      </p:sp>
      <p:pic>
        <p:nvPicPr>
          <p:cNvPr id="392" name="img20681.png" descr="img206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31203">
            <a:off x="5323618" y="1628420"/>
            <a:ext cx="5016158" cy="36914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89788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C21_GenePool_2.GIF" descr="C21_GenePool_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8778" y="1684867"/>
            <a:ext cx="5032022" cy="5032023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Genetics supports Darwin’s ideas"/>
          <p:cNvSpPr txBox="1">
            <a:spLocks noGrp="1"/>
          </p:cNvSpPr>
          <p:nvPr>
            <p:ph type="title"/>
          </p:nvPr>
        </p:nvSpPr>
        <p:spPr>
          <a:xfrm>
            <a:off x="1981200" y="20638"/>
            <a:ext cx="8229600" cy="1143001"/>
          </a:xfrm>
          <a:prstGeom prst="rect">
            <a:avLst/>
          </a:prstGeom>
        </p:spPr>
        <p:txBody>
          <a:bodyPr/>
          <a:lstStyle>
            <a:lvl1pPr defTabSz="429768">
              <a:defRPr sz="4136" b="1"/>
            </a:lvl1pPr>
          </a:lstStyle>
          <a:p>
            <a:r>
              <a:t>Genetics supports Darwin’s ideas</a:t>
            </a:r>
          </a:p>
        </p:txBody>
      </p:sp>
      <p:sp>
        <p:nvSpPr>
          <p:cNvPr id="396" name="In genetic terms, evolution is any change in the relative frequency of alleles in a population."/>
          <p:cNvSpPr txBox="1">
            <a:spLocks noGrp="1"/>
          </p:cNvSpPr>
          <p:nvPr>
            <p:ph type="body" idx="1"/>
          </p:nvPr>
        </p:nvSpPr>
        <p:spPr>
          <a:xfrm>
            <a:off x="1981200" y="1163639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In genetic terms, evolution is any change in the </a:t>
            </a:r>
            <a:r>
              <a:rPr u="sng"/>
              <a:t>relative frequency</a:t>
            </a:r>
            <a:r>
              <a:t> of alleles in a population.</a:t>
            </a:r>
          </a:p>
        </p:txBody>
      </p:sp>
      <p:sp>
        <p:nvSpPr>
          <p:cNvPr id="397" name="A gene pool is all the genes and their alleles in a population."/>
          <p:cNvSpPr txBox="1"/>
          <p:nvPr/>
        </p:nvSpPr>
        <p:spPr>
          <a:xfrm>
            <a:off x="1981202" y="2895601"/>
            <a:ext cx="2901245" cy="291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 defTabSz="457200" hangingPunct="0">
              <a:spcBef>
                <a:spcPts val="700"/>
              </a:spcBef>
              <a:buSzPct val="100000"/>
              <a:buFont typeface="Arial"/>
              <a:buChar char="•"/>
              <a:defRPr sz="3200"/>
            </a:pPr>
            <a:r>
              <a:rPr sz="32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 </a:t>
            </a:r>
            <a:r>
              <a:rPr sz="3200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gene pool </a:t>
            </a:r>
            <a:r>
              <a:rPr sz="32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is all the genes and their </a:t>
            </a:r>
            <a:r>
              <a:rPr sz="3200" u="sng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alleles</a:t>
            </a:r>
            <a:r>
              <a:rPr sz="32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in a </a:t>
            </a:r>
            <a:r>
              <a:rPr sz="3200" u="sng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population</a:t>
            </a:r>
            <a:r>
              <a:rPr sz="3200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98" name="Line"/>
          <p:cNvSpPr/>
          <p:nvPr/>
        </p:nvSpPr>
        <p:spPr>
          <a:xfrm>
            <a:off x="5460999" y="2201333"/>
            <a:ext cx="804334" cy="52211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99" name="Line"/>
          <p:cNvSpPr/>
          <p:nvPr/>
        </p:nvSpPr>
        <p:spPr>
          <a:xfrm>
            <a:off x="5461001" y="2201333"/>
            <a:ext cx="282223" cy="100189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00" name="Line"/>
          <p:cNvSpPr/>
          <p:nvPr/>
        </p:nvSpPr>
        <p:spPr>
          <a:xfrm flipH="1">
            <a:off x="5319889" y="2201333"/>
            <a:ext cx="141113" cy="183444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0105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Evolution as Genetic Change"/>
          <p:cNvSpPr txBox="1">
            <a:spLocks noGrp="1"/>
          </p:cNvSpPr>
          <p:nvPr>
            <p:ph type="title"/>
          </p:nvPr>
        </p:nvSpPr>
        <p:spPr>
          <a:xfrm>
            <a:off x="1981200" y="652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Evolution as Genetic Change</a:t>
            </a:r>
          </a:p>
        </p:txBody>
      </p:sp>
      <p:sp>
        <p:nvSpPr>
          <p:cNvPr id="403" name="Natural selection can lead to changes in allele frequencies which will lead to evolution.…"/>
          <p:cNvSpPr txBox="1">
            <a:spLocks noGrp="1"/>
          </p:cNvSpPr>
          <p:nvPr>
            <p:ph type="body" idx="1"/>
          </p:nvPr>
        </p:nvSpPr>
        <p:spPr>
          <a:xfrm>
            <a:off x="1981200" y="994307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defRPr sz="2800"/>
            </a:lvl2pPr>
          </a:lstStyle>
          <a:p>
            <a:r>
              <a:t>Natural selection can lead to changes in allele frequencies which will lead to evolution.</a:t>
            </a:r>
          </a:p>
          <a:p>
            <a:pPr lvl="1"/>
            <a:r>
              <a:t>With single gene traits mate selection can increase or decrease relative frequencies of an allele.</a:t>
            </a:r>
          </a:p>
        </p:txBody>
      </p:sp>
      <p:pic>
        <p:nvPicPr>
          <p:cNvPr id="404" name="13.01.Single-GeneTrait.JPG" descr="13.01.Single-GeneTrai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7124" y="3365781"/>
            <a:ext cx="4460877" cy="3390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1694149.jpg" descr="169414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2111" y="3485443"/>
            <a:ext cx="1876076" cy="2652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677180728a76ac907002038388c76449.jpg" descr="677180728a76ac907002038388c7644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5742" y="3485443"/>
            <a:ext cx="1768595" cy="2652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a11.jpg" descr="a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6778" y="5421844"/>
            <a:ext cx="493890" cy="634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b23.gif" descr="b23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9224" y="5397972"/>
            <a:ext cx="493889" cy="6585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45523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51.png" descr="image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1711823"/>
            <a:ext cx="6255457" cy="4573033"/>
          </a:xfrm>
          <a:prstGeom prst="rect">
            <a:avLst/>
          </a:prstGeom>
          <a:ln w="88900" cap="sq">
            <a:solidFill>
              <a:srgbClr val="000000"/>
            </a:solidFill>
            <a:miter/>
          </a:ln>
        </p:spPr>
      </p:pic>
      <p:pic>
        <p:nvPicPr>
          <p:cNvPr id="348" name="image52.tif" descr="image5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311621"/>
            <a:ext cx="7467600" cy="1041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07121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rinciple of Common Descent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Principle of Common Descent</a:t>
            </a:r>
          </a:p>
        </p:txBody>
      </p:sp>
      <p:sp>
        <p:nvSpPr>
          <p:cNvPr id="351" name="Darwin argued that many species alive today would have common ancestors.…"/>
          <p:cNvSpPr txBox="1">
            <a:spLocks noGrp="1"/>
          </p:cNvSpPr>
          <p:nvPr>
            <p:ph type="body" idx="1"/>
          </p:nvPr>
        </p:nvSpPr>
        <p:spPr>
          <a:xfrm>
            <a:off x="1597282" y="1143000"/>
            <a:ext cx="4666691" cy="5537475"/>
          </a:xfrm>
          <a:prstGeom prst="rect">
            <a:avLst/>
          </a:prstGeom>
        </p:spPr>
        <p:txBody>
          <a:bodyPr/>
          <a:lstStyle/>
          <a:p>
            <a:pPr marL="322325" indent="-322325" defTabSz="429768">
              <a:defRPr sz="3008"/>
            </a:pPr>
            <a:r>
              <a:t>Darwin argued that many species alive today would have common ancestors.</a:t>
            </a:r>
          </a:p>
          <a:p>
            <a:pPr marL="322325" indent="-322325" defTabSz="429768">
              <a:defRPr sz="3008"/>
            </a:pPr>
            <a:r>
              <a:t>Darwin stated that living things have been adapting to life on earth for millions of years</a:t>
            </a:r>
          </a:p>
          <a:p>
            <a:pPr marL="698373" lvl="1" indent="-268604" defTabSz="429768">
              <a:spcBef>
                <a:spcPts val="600"/>
              </a:spcBef>
              <a:defRPr sz="2632" b="1" i="1" u="sng"/>
            </a:pPr>
            <a:r>
              <a:t>He presented four types of evidence in support of this idea.</a:t>
            </a:r>
          </a:p>
        </p:txBody>
      </p:sp>
      <p:pic>
        <p:nvPicPr>
          <p:cNvPr id="352" name="Darwin_tree.jpg" descr="Darwin_tre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4062" y="1723576"/>
            <a:ext cx="3810001" cy="44958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942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Evidence #1: The Fossil Record"/>
          <p:cNvSpPr txBox="1">
            <a:spLocks noGrp="1"/>
          </p:cNvSpPr>
          <p:nvPr>
            <p:ph type="title"/>
          </p:nvPr>
        </p:nvSpPr>
        <p:spPr>
          <a:xfrm>
            <a:off x="1981200" y="14542"/>
            <a:ext cx="8229600" cy="1143001"/>
          </a:xfrm>
          <a:prstGeom prst="rect">
            <a:avLst/>
          </a:prstGeom>
        </p:spPr>
        <p:txBody>
          <a:bodyPr/>
          <a:lstStyle>
            <a:lvl1pPr defTabSz="452627">
              <a:defRPr sz="4356" b="1"/>
            </a:lvl1pPr>
          </a:lstStyle>
          <a:p>
            <a:r>
              <a:t>Evidence #1: The Fossil Record</a:t>
            </a:r>
          </a:p>
        </p:txBody>
      </p:sp>
      <p:sp>
        <p:nvSpPr>
          <p:cNvPr id="355" name="Comparing fossils from older and younger rock layers provides evidence that change over time has taken place."/>
          <p:cNvSpPr txBox="1">
            <a:spLocks noGrp="1"/>
          </p:cNvSpPr>
          <p:nvPr>
            <p:ph type="body" idx="1"/>
          </p:nvPr>
        </p:nvSpPr>
        <p:spPr>
          <a:xfrm>
            <a:off x="1981200" y="112800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Comparing fossils from older and younger rock layers provides evidence that change over time has taken place.</a:t>
            </a:r>
          </a:p>
        </p:txBody>
      </p:sp>
      <p:pic>
        <p:nvPicPr>
          <p:cNvPr id="356" name="screen-capture-1.png" descr="screen-captur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6795" y="2947110"/>
            <a:ext cx="6342989" cy="356097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4905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he presence of similar but unrelated organisms in similar environments suggest change over time in response to the environment."/>
          <p:cNvSpPr txBox="1">
            <a:spLocks noGrp="1"/>
          </p:cNvSpPr>
          <p:nvPr>
            <p:ph type="body" idx="1"/>
          </p:nvPr>
        </p:nvSpPr>
        <p:spPr>
          <a:xfrm>
            <a:off x="2438400" y="123963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The presence of </a:t>
            </a:r>
            <a:r>
              <a:rPr b="1" u="sng"/>
              <a:t>similar but unrelated organisms in similar environments</a:t>
            </a:r>
            <a:r>
              <a:rPr b="1"/>
              <a:t> </a:t>
            </a:r>
            <a:r>
              <a:t>suggest change over time in response to the environment.</a:t>
            </a:r>
          </a:p>
        </p:txBody>
      </p:sp>
      <p:sp>
        <p:nvSpPr>
          <p:cNvPr id="359" name="Evidence #2: Geographic distribution"/>
          <p:cNvSpPr txBox="1"/>
          <p:nvPr/>
        </p:nvSpPr>
        <p:spPr>
          <a:xfrm>
            <a:off x="1524000" y="-182810"/>
            <a:ext cx="9144000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457200" hangingPunct="0">
              <a:defRPr sz="4400" b="1"/>
            </a:pPr>
            <a:r>
              <a:rPr sz="4400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Evidence #2: </a:t>
            </a:r>
            <a:r>
              <a:rPr sz="4000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Geographic distribution</a:t>
            </a:r>
          </a:p>
        </p:txBody>
      </p:sp>
      <p:pic>
        <p:nvPicPr>
          <p:cNvPr id="360" name="convergent-dolphinshark.jpg.990x0_q80_crop-smart.jpg" descr="convergent-dolphinshark.jpg.990x0_q80_crop-sma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0124" y="3275672"/>
            <a:ext cx="4370676" cy="335526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61" name="Evo2Image12.jpg" descr="Evo2Image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4997" y="3377532"/>
            <a:ext cx="3286270" cy="325340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62" name="of living organisms"/>
          <p:cNvSpPr txBox="1"/>
          <p:nvPr/>
        </p:nvSpPr>
        <p:spPr>
          <a:xfrm>
            <a:off x="5053136" y="691724"/>
            <a:ext cx="336670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of living organisms</a:t>
            </a:r>
          </a:p>
        </p:txBody>
      </p:sp>
    </p:spTree>
    <p:extLst>
      <p:ext uri="{BB962C8B-B14F-4D97-AF65-F5344CB8AC3E}">
        <p14:creationId xmlns:p14="http://schemas.microsoft.com/office/powerpoint/2010/main" val="22614451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Homologous structures: These are structures that have different uses but develop from the same embryonic tissue.…"/>
          <p:cNvSpPr txBox="1">
            <a:spLocks noGrp="1"/>
          </p:cNvSpPr>
          <p:nvPr>
            <p:ph type="body" idx="1"/>
          </p:nvPr>
        </p:nvSpPr>
        <p:spPr>
          <a:xfrm>
            <a:off x="1981200" y="881167"/>
            <a:ext cx="8229600" cy="4525964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Homologous structures</a:t>
            </a:r>
            <a:r>
              <a:rPr b="0" u="none"/>
              <a:t>: These are structures that have different uses but develop from the same embryonic tissue.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This means that the have the same parts but they do different things.</a:t>
            </a:r>
          </a:p>
        </p:txBody>
      </p:sp>
      <p:sp>
        <p:nvSpPr>
          <p:cNvPr id="365" name="Evidence #3: Comparative Anatomy"/>
          <p:cNvSpPr txBox="1"/>
          <p:nvPr/>
        </p:nvSpPr>
        <p:spPr>
          <a:xfrm>
            <a:off x="1524000" y="-256073"/>
            <a:ext cx="914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Evidence #3: Comparative Anatomy</a:t>
            </a:r>
          </a:p>
        </p:txBody>
      </p:sp>
      <p:pic>
        <p:nvPicPr>
          <p:cNvPr id="366" name="f-d-b6168f8dc65cee87596441bed12d51a0297a60743aa3c835a170b909+IMAGE_TINY+IMAGE_TINY.png" descr="f-d-b6168f8dc65cee87596441bed12d51a0297a60743aa3c835a170b909+IMAGE_TINY+IMAGE_TIN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7889" y="3469421"/>
            <a:ext cx="5768272" cy="31004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09315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Vestigial Structures: These are structures that had purpose but are no longer used.…"/>
          <p:cNvSpPr txBox="1">
            <a:spLocks noGrp="1"/>
          </p:cNvSpPr>
          <p:nvPr>
            <p:ph type="body" idx="1"/>
          </p:nvPr>
        </p:nvSpPr>
        <p:spPr>
          <a:xfrm>
            <a:off x="1981200" y="189723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t>Vestigial Structures</a:t>
            </a:r>
            <a:r>
              <a:rPr b="0" u="none"/>
              <a:t>: These are structures that had purpose but are no longer used.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This means that we may have structure but we don’t use them anymore.</a:t>
            </a:r>
          </a:p>
        </p:txBody>
      </p:sp>
      <p:pic>
        <p:nvPicPr>
          <p:cNvPr id="369" name="1132715_orig.gif" descr="1132715_orig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3" y="2369124"/>
            <a:ext cx="5221112" cy="250178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70" name="coccyx.jpg" descr="coccyx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2421" y="3850161"/>
            <a:ext cx="3666068" cy="267905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71" name="vestigial.jpg" descr="vestigia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9598" y="5012018"/>
            <a:ext cx="2678290" cy="160697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1516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he early stages (aka: embryonic stages) of development in many animals are extremely similar."/>
          <p:cNvSpPr txBox="1">
            <a:spLocks noGrp="1"/>
          </p:cNvSpPr>
          <p:nvPr>
            <p:ph type="body" idx="1"/>
          </p:nvPr>
        </p:nvSpPr>
        <p:spPr>
          <a:xfrm>
            <a:off x="1981200" y="1408223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The early stages (aka: embryonic stages) of development in many animals are extremely similar.</a:t>
            </a:r>
          </a:p>
        </p:txBody>
      </p:sp>
      <p:sp>
        <p:nvSpPr>
          <p:cNvPr id="374" name="Evidence #4: Similarities in early"/>
          <p:cNvSpPr txBox="1"/>
          <p:nvPr/>
        </p:nvSpPr>
        <p:spPr>
          <a:xfrm>
            <a:off x="1524000" y="-2503"/>
            <a:ext cx="914400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lnSpcReduction="10000"/>
          </a:bodyPr>
          <a:lstStyle/>
          <a:p>
            <a:pPr algn="ctr" defTabSz="457200" hangingPunct="0">
              <a:defRPr sz="4400" b="1"/>
            </a:pPr>
            <a:r>
              <a:rPr sz="4400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Evidence #4: </a:t>
            </a:r>
            <a:r>
              <a:rPr sz="4000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Similarities in early</a:t>
            </a:r>
          </a:p>
        </p:txBody>
      </p:sp>
      <p:sp>
        <p:nvSpPr>
          <p:cNvPr id="375" name="development"/>
          <p:cNvSpPr txBox="1"/>
          <p:nvPr/>
        </p:nvSpPr>
        <p:spPr>
          <a:xfrm>
            <a:off x="5496121" y="573580"/>
            <a:ext cx="33667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/>
            </a:lvl1pPr>
          </a:lstStyle>
          <a:p>
            <a:pPr defTabSz="457200" hangingPunct="0"/>
            <a:r>
              <a:rPr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development</a:t>
            </a:r>
          </a:p>
        </p:txBody>
      </p:sp>
      <p:pic>
        <p:nvPicPr>
          <p:cNvPr id="376" name="screen-capture-5.png" descr="screen-capture-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8507" y="2923927"/>
            <a:ext cx="6659737" cy="363871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1133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comparative-embryology-of-vertebrates-2.jpg" descr="comparative-embryology-of-vertebrate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210" y="443041"/>
            <a:ext cx="8857683" cy="592874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8466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Times</vt:lpstr>
      <vt:lpstr>1_Office Theme</vt:lpstr>
      <vt:lpstr>Descent with modification</vt:lpstr>
      <vt:lpstr>PowerPoint Presentation</vt:lpstr>
      <vt:lpstr>Principle of Common Descent</vt:lpstr>
      <vt:lpstr>Evidence #1: The Fossil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Darwin Never Knew</vt:lpstr>
      <vt:lpstr>Biochemistry as Evidence of Natural Selection</vt:lpstr>
      <vt:lpstr>Genes and Variation</vt:lpstr>
      <vt:lpstr>Genetics supports Darwin’s ideas</vt:lpstr>
      <vt:lpstr>Evolution as Genetic Change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Descent with modification</dc:title>
  <dc:creator>Pasciak, Lauren A.</dc:creator>
  <cp:lastModifiedBy>Pasciak, Lauren A.</cp:lastModifiedBy>
  <cp:revision>1</cp:revision>
  <dcterms:created xsi:type="dcterms:W3CDTF">2018-04-20T14:15:18Z</dcterms:created>
  <dcterms:modified xsi:type="dcterms:W3CDTF">2018-04-20T14:15:25Z</dcterms:modified>
</cp:coreProperties>
</file>