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37" autoAdjust="0"/>
    <p:restoredTop sz="94660"/>
  </p:normalViewPr>
  <p:slideViewPr>
    <p:cSldViewPr snapToGrid="0">
      <p:cViewPr varScale="1">
        <p:scale>
          <a:sx n="37" d="100"/>
          <a:sy n="37" d="100"/>
        </p:scale>
        <p:origin x="66" y="16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914400" y="2130426"/>
            <a:ext cx="10363200" cy="1470025"/>
          </a:xfrm>
          <a:prstGeom prst="rect">
            <a:avLst/>
          </a:prstGeom>
        </p:spPr>
        <p:txBody>
          <a:bodyPr/>
          <a:lstStyle/>
          <a:p>
            <a:r>
              <a:t>Title Text</a:t>
            </a:r>
          </a:p>
        </p:txBody>
      </p:sp>
      <p:sp>
        <p:nvSpPr>
          <p:cNvPr id="12" name="Body Level One…"/>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64260040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4794433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8839200" y="274638"/>
            <a:ext cx="2743200" cy="5851526"/>
          </a:xfrm>
          <a:prstGeom prst="rect">
            <a:avLst/>
          </a:prstGeom>
        </p:spPr>
        <p:txBody>
          <a:bodyPr/>
          <a:lstStyle/>
          <a:p>
            <a:r>
              <a:t>Title Text</a:t>
            </a:r>
          </a:p>
        </p:txBody>
      </p:sp>
      <p:sp>
        <p:nvSpPr>
          <p:cNvPr id="102" name="Body Level One…"/>
          <p:cNvSpPr txBox="1">
            <a:spLocks noGrp="1"/>
          </p:cNvSpPr>
          <p:nvPr>
            <p:ph type="body" idx="1"/>
          </p:nvPr>
        </p:nvSpPr>
        <p:spPr>
          <a:xfrm>
            <a:off x="609600" y="274638"/>
            <a:ext cx="80264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97843626"/>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1_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0" name="Title Text"/>
          <p:cNvSpPr txBox="1">
            <a:spLocks noGrp="1"/>
          </p:cNvSpPr>
          <p:nvPr>
            <p:ph type="title"/>
          </p:nvPr>
        </p:nvSpPr>
        <p:spPr>
          <a:xfrm>
            <a:off x="914400" y="2130426"/>
            <a:ext cx="10363200" cy="1470025"/>
          </a:xfrm>
          <a:prstGeom prst="rect">
            <a:avLst/>
          </a:prstGeom>
        </p:spPr>
        <p:txBody>
          <a:bodyPr/>
          <a:lstStyle>
            <a:lvl1pPr defTabSz="914400">
              <a:defRPr>
                <a:latin typeface="Times"/>
                <a:ea typeface="Times"/>
                <a:cs typeface="Times"/>
                <a:sym typeface="Times"/>
              </a:defRPr>
            </a:lvl1pPr>
          </a:lstStyle>
          <a:p>
            <a:r>
              <a:t>Title Text</a:t>
            </a:r>
          </a:p>
        </p:txBody>
      </p:sp>
      <p:sp>
        <p:nvSpPr>
          <p:cNvPr id="111" name="Body Level One…"/>
          <p:cNvSpPr txBox="1">
            <a:spLocks noGrp="1"/>
          </p:cNvSpPr>
          <p:nvPr>
            <p:ph type="body" sz="quarter" idx="1"/>
          </p:nvPr>
        </p:nvSpPr>
        <p:spPr>
          <a:xfrm>
            <a:off x="1828800" y="3886200"/>
            <a:ext cx="8534400" cy="1752600"/>
          </a:xfrm>
          <a:prstGeom prst="rect">
            <a:avLst/>
          </a:prstGeom>
        </p:spPr>
        <p:txBody>
          <a:bodyPr/>
          <a:lstStyle>
            <a:lvl1pPr marL="0" indent="0" algn="ctr" defTabSz="914400">
              <a:buSzTx/>
              <a:buFontTx/>
              <a:buNone/>
              <a:defRPr>
                <a:latin typeface="Times"/>
                <a:ea typeface="Times"/>
                <a:cs typeface="Times"/>
                <a:sym typeface="Times"/>
              </a:defRPr>
            </a:lvl1pPr>
            <a:lvl2pPr marL="0" indent="457200" algn="ctr" defTabSz="914400">
              <a:buSzTx/>
              <a:buFontTx/>
              <a:buNone/>
              <a:defRPr>
                <a:latin typeface="Times"/>
                <a:ea typeface="Times"/>
                <a:cs typeface="Times"/>
                <a:sym typeface="Times"/>
              </a:defRPr>
            </a:lvl2pPr>
            <a:lvl3pPr marL="0" indent="914400" algn="ctr" defTabSz="914400">
              <a:buSzTx/>
              <a:buFontTx/>
              <a:buNone/>
              <a:defRPr>
                <a:latin typeface="Times"/>
                <a:ea typeface="Times"/>
                <a:cs typeface="Times"/>
                <a:sym typeface="Times"/>
              </a:defRPr>
            </a:lvl3pPr>
            <a:lvl4pPr marL="0" indent="1371600" algn="ctr" defTabSz="914400">
              <a:buSzTx/>
              <a:buFontTx/>
              <a:buNone/>
              <a:defRPr>
                <a:latin typeface="Times"/>
                <a:ea typeface="Times"/>
                <a:cs typeface="Times"/>
                <a:sym typeface="Times"/>
              </a:defRPr>
            </a:lvl4pPr>
            <a:lvl5pPr marL="0" indent="1828800" algn="ctr" defTabSz="914400">
              <a:buSzTx/>
              <a:buFontTx/>
              <a:buNone/>
              <a:defRPr>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112"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81624830"/>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1_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8" name="Title Text"/>
          <p:cNvSpPr txBox="1">
            <a:spLocks noGrp="1"/>
          </p:cNvSpPr>
          <p:nvPr>
            <p:ph type="title"/>
          </p:nvPr>
        </p:nvSpPr>
        <p:spPr>
          <a:xfrm>
            <a:off x="963084" y="4406901"/>
            <a:ext cx="10363201" cy="1362075"/>
          </a:xfrm>
          <a:prstGeom prst="rect">
            <a:avLst/>
          </a:prstGeom>
        </p:spPr>
        <p:txBody>
          <a:bodyPr anchor="t"/>
          <a:lstStyle>
            <a:lvl1pPr algn="l" defTabSz="914400">
              <a:defRPr sz="4000" b="1" cap="all">
                <a:latin typeface="Times"/>
                <a:ea typeface="Times"/>
                <a:cs typeface="Times"/>
                <a:sym typeface="Times"/>
              </a:defRPr>
            </a:lvl1pPr>
          </a:lstStyle>
          <a:p>
            <a:r>
              <a:t>Title Text</a:t>
            </a:r>
          </a:p>
        </p:txBody>
      </p:sp>
      <p:sp>
        <p:nvSpPr>
          <p:cNvPr id="129" name="Body Level One…"/>
          <p:cNvSpPr txBox="1">
            <a:spLocks noGrp="1"/>
          </p:cNvSpPr>
          <p:nvPr>
            <p:ph type="body" sz="quarter" idx="1"/>
          </p:nvPr>
        </p:nvSpPr>
        <p:spPr>
          <a:xfrm>
            <a:off x="963084" y="2906713"/>
            <a:ext cx="10363201" cy="1500188"/>
          </a:xfrm>
          <a:prstGeom prst="rect">
            <a:avLst/>
          </a:prstGeom>
        </p:spPr>
        <p:txBody>
          <a:bodyPr anchor="b"/>
          <a:lstStyle>
            <a:lvl1pPr marL="0" indent="0" defTabSz="914400">
              <a:spcBef>
                <a:spcPts val="400"/>
              </a:spcBef>
              <a:buSzTx/>
              <a:buFontTx/>
              <a:buNone/>
              <a:defRPr sz="2000">
                <a:latin typeface="Times"/>
                <a:ea typeface="Times"/>
                <a:cs typeface="Times"/>
                <a:sym typeface="Times"/>
              </a:defRPr>
            </a:lvl1pPr>
            <a:lvl2pPr marL="0" indent="457200" defTabSz="914400">
              <a:spcBef>
                <a:spcPts val="400"/>
              </a:spcBef>
              <a:buSzTx/>
              <a:buFontTx/>
              <a:buNone/>
              <a:defRPr sz="2000">
                <a:latin typeface="Times"/>
                <a:ea typeface="Times"/>
                <a:cs typeface="Times"/>
                <a:sym typeface="Times"/>
              </a:defRPr>
            </a:lvl2pPr>
            <a:lvl3pPr marL="0" indent="914400" defTabSz="914400">
              <a:spcBef>
                <a:spcPts val="400"/>
              </a:spcBef>
              <a:buSzTx/>
              <a:buFontTx/>
              <a:buNone/>
              <a:defRPr sz="2000">
                <a:latin typeface="Times"/>
                <a:ea typeface="Times"/>
                <a:cs typeface="Times"/>
                <a:sym typeface="Times"/>
              </a:defRPr>
            </a:lvl3pPr>
            <a:lvl4pPr marL="0" indent="1371600" defTabSz="914400">
              <a:spcBef>
                <a:spcPts val="400"/>
              </a:spcBef>
              <a:buSzTx/>
              <a:buFontTx/>
              <a:buNone/>
              <a:defRPr sz="2000">
                <a:latin typeface="Times"/>
                <a:ea typeface="Times"/>
                <a:cs typeface="Times"/>
                <a:sym typeface="Times"/>
              </a:defRPr>
            </a:lvl4pPr>
            <a:lvl5pPr marL="0" indent="1828800" defTabSz="914400">
              <a:spcBef>
                <a:spcPts val="400"/>
              </a:spcBef>
              <a:buSzTx/>
              <a:buFontTx/>
              <a:buNone/>
              <a:defRPr sz="2000">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130"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60879681"/>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1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7" name="Title Text"/>
          <p:cNvSpPr txBox="1">
            <a:spLocks noGrp="1"/>
          </p:cNvSpPr>
          <p:nvPr>
            <p:ph type="title"/>
          </p:nvPr>
        </p:nvSpPr>
        <p:spPr>
          <a:xfrm>
            <a:off x="914400" y="609600"/>
            <a:ext cx="10363200" cy="1143000"/>
          </a:xfrm>
          <a:prstGeom prst="rect">
            <a:avLst/>
          </a:prstGeom>
        </p:spPr>
        <p:txBody>
          <a:bodyPr/>
          <a:lstStyle>
            <a:lvl1pPr defTabSz="914400">
              <a:defRPr>
                <a:latin typeface="Times"/>
                <a:ea typeface="Times"/>
                <a:cs typeface="Times"/>
                <a:sym typeface="Times"/>
              </a:defRPr>
            </a:lvl1pPr>
          </a:lstStyle>
          <a:p>
            <a:r>
              <a:t>Title Text</a:t>
            </a:r>
          </a:p>
        </p:txBody>
      </p:sp>
      <p:sp>
        <p:nvSpPr>
          <p:cNvPr id="138" name="Body Level One…"/>
          <p:cNvSpPr txBox="1">
            <a:spLocks noGrp="1"/>
          </p:cNvSpPr>
          <p:nvPr>
            <p:ph type="body" sz="half" idx="1"/>
          </p:nvPr>
        </p:nvSpPr>
        <p:spPr>
          <a:xfrm>
            <a:off x="914400" y="1981200"/>
            <a:ext cx="5080000" cy="4114800"/>
          </a:xfrm>
          <a:prstGeom prst="rect">
            <a:avLst/>
          </a:prstGeom>
        </p:spPr>
        <p:txBody>
          <a:bodyPr/>
          <a:lstStyle>
            <a:lvl1pPr defTabSz="914400">
              <a:spcBef>
                <a:spcPts val="600"/>
              </a:spcBef>
              <a:buFontTx/>
              <a:defRPr sz="2800">
                <a:latin typeface="Times"/>
                <a:ea typeface="Times"/>
                <a:cs typeface="Times"/>
                <a:sym typeface="Times"/>
              </a:defRPr>
            </a:lvl1pPr>
            <a:lvl2pPr marL="790575" indent="-333375" defTabSz="914400">
              <a:spcBef>
                <a:spcPts val="600"/>
              </a:spcBef>
              <a:buFontTx/>
              <a:defRPr sz="2800">
                <a:latin typeface="Times"/>
                <a:ea typeface="Times"/>
                <a:cs typeface="Times"/>
                <a:sym typeface="Times"/>
              </a:defRPr>
            </a:lvl2pPr>
            <a:lvl3pPr marL="1234439" indent="-320039" defTabSz="914400">
              <a:spcBef>
                <a:spcPts val="600"/>
              </a:spcBef>
              <a:buFontTx/>
              <a:defRPr sz="2800">
                <a:latin typeface="Times"/>
                <a:ea typeface="Times"/>
                <a:cs typeface="Times"/>
                <a:sym typeface="Times"/>
              </a:defRPr>
            </a:lvl3pPr>
            <a:lvl4pPr marL="1727200" indent="-355600" defTabSz="914400">
              <a:spcBef>
                <a:spcPts val="600"/>
              </a:spcBef>
              <a:buFontTx/>
              <a:defRPr sz="2800">
                <a:latin typeface="Times"/>
                <a:ea typeface="Times"/>
                <a:cs typeface="Times"/>
                <a:sym typeface="Times"/>
              </a:defRPr>
            </a:lvl4pPr>
            <a:lvl5pPr marL="2184400" indent="-355600" defTabSz="914400">
              <a:spcBef>
                <a:spcPts val="600"/>
              </a:spcBef>
              <a:buFontTx/>
              <a:defRPr sz="2800">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139"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01652726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1_Comparis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6" name="Title Text"/>
          <p:cNvSpPr txBox="1">
            <a:spLocks noGrp="1"/>
          </p:cNvSpPr>
          <p:nvPr>
            <p:ph type="title"/>
          </p:nvPr>
        </p:nvSpPr>
        <p:spPr>
          <a:prstGeom prst="rect">
            <a:avLst/>
          </a:prstGeom>
        </p:spPr>
        <p:txBody>
          <a:bodyPr/>
          <a:lstStyle>
            <a:lvl1pPr defTabSz="914400">
              <a:defRPr>
                <a:latin typeface="Times"/>
                <a:ea typeface="Times"/>
                <a:cs typeface="Times"/>
                <a:sym typeface="Times"/>
              </a:defRPr>
            </a:lvl1pPr>
          </a:lstStyle>
          <a:p>
            <a:r>
              <a:t>Title Text</a:t>
            </a:r>
          </a:p>
        </p:txBody>
      </p:sp>
      <p:sp>
        <p:nvSpPr>
          <p:cNvPr id="147" name="Body Level One…"/>
          <p:cNvSpPr txBox="1">
            <a:spLocks noGrp="1"/>
          </p:cNvSpPr>
          <p:nvPr>
            <p:ph type="body" sz="quarter" idx="1"/>
          </p:nvPr>
        </p:nvSpPr>
        <p:spPr>
          <a:xfrm>
            <a:off x="609600" y="1535112"/>
            <a:ext cx="5386917" cy="639763"/>
          </a:xfrm>
          <a:prstGeom prst="rect">
            <a:avLst/>
          </a:prstGeom>
        </p:spPr>
        <p:txBody>
          <a:bodyPr anchor="b"/>
          <a:lstStyle>
            <a:lvl1pPr marL="0" indent="0" defTabSz="914400">
              <a:spcBef>
                <a:spcPts val="500"/>
              </a:spcBef>
              <a:buSzTx/>
              <a:buFontTx/>
              <a:buNone/>
              <a:defRPr sz="2400" b="1">
                <a:latin typeface="Times"/>
                <a:ea typeface="Times"/>
                <a:cs typeface="Times"/>
                <a:sym typeface="Times"/>
              </a:defRPr>
            </a:lvl1pPr>
            <a:lvl2pPr marL="0" indent="457200" defTabSz="914400">
              <a:spcBef>
                <a:spcPts val="500"/>
              </a:spcBef>
              <a:buSzTx/>
              <a:buFontTx/>
              <a:buNone/>
              <a:defRPr sz="2400" b="1">
                <a:latin typeface="Times"/>
                <a:ea typeface="Times"/>
                <a:cs typeface="Times"/>
                <a:sym typeface="Times"/>
              </a:defRPr>
            </a:lvl2pPr>
            <a:lvl3pPr marL="0" indent="914400" defTabSz="914400">
              <a:spcBef>
                <a:spcPts val="500"/>
              </a:spcBef>
              <a:buSzTx/>
              <a:buFontTx/>
              <a:buNone/>
              <a:defRPr sz="2400" b="1">
                <a:latin typeface="Times"/>
                <a:ea typeface="Times"/>
                <a:cs typeface="Times"/>
                <a:sym typeface="Times"/>
              </a:defRPr>
            </a:lvl3pPr>
            <a:lvl4pPr marL="0" indent="1371600" defTabSz="914400">
              <a:spcBef>
                <a:spcPts val="500"/>
              </a:spcBef>
              <a:buSzTx/>
              <a:buFontTx/>
              <a:buNone/>
              <a:defRPr sz="2400" b="1">
                <a:latin typeface="Times"/>
                <a:ea typeface="Times"/>
                <a:cs typeface="Times"/>
                <a:sym typeface="Times"/>
              </a:defRPr>
            </a:lvl4pPr>
            <a:lvl5pPr marL="0" indent="1828800" defTabSz="914400">
              <a:spcBef>
                <a:spcPts val="500"/>
              </a:spcBef>
              <a:buSzTx/>
              <a:buFontTx/>
              <a:buNone/>
              <a:defRPr sz="2400" b="1">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148" name="Rectangle"/>
          <p:cNvSpPr>
            <a:spLocks noGrp="1"/>
          </p:cNvSpPr>
          <p:nvPr>
            <p:ph type="body" sz="quarter" idx="13"/>
          </p:nvPr>
        </p:nvSpPr>
        <p:spPr>
          <a:xfrm>
            <a:off x="6193368" y="1535112"/>
            <a:ext cx="5389033" cy="639763"/>
          </a:xfrm>
          <a:prstGeom prst="rect">
            <a:avLst/>
          </a:prstGeom>
        </p:spPr>
        <p:txBody>
          <a:bodyPr anchor="b"/>
          <a:lstStyle>
            <a:lvl1pPr marL="0" indent="0" defTabSz="914400">
              <a:spcBef>
                <a:spcPts val="500"/>
              </a:spcBef>
              <a:buSzTx/>
              <a:buFontTx/>
              <a:buNone/>
              <a:defRPr sz="2400" b="1">
                <a:latin typeface="Times"/>
                <a:cs typeface="Times"/>
                <a:sym typeface="Times"/>
              </a:defRPr>
            </a:lvl1pPr>
          </a:lstStyle>
          <a:p>
            <a:pPr marL="0" indent="0" defTabSz="914400">
              <a:spcBef>
                <a:spcPts val="500"/>
              </a:spcBef>
              <a:buSzTx/>
              <a:buFontTx/>
              <a:buNone/>
              <a:defRPr sz="2400" b="1">
                <a:latin typeface="Times"/>
                <a:ea typeface="Times"/>
                <a:cs typeface="Times"/>
                <a:sym typeface="Times"/>
              </a:defRPr>
            </a:pPr>
            <a:endParaRPr/>
          </a:p>
        </p:txBody>
      </p:sp>
      <p:sp>
        <p:nvSpPr>
          <p:cNvPr id="149"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15542437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1_Title Onl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56" name="Title Text"/>
          <p:cNvSpPr txBox="1">
            <a:spLocks noGrp="1"/>
          </p:cNvSpPr>
          <p:nvPr>
            <p:ph type="title"/>
          </p:nvPr>
        </p:nvSpPr>
        <p:spPr>
          <a:xfrm>
            <a:off x="914400" y="609600"/>
            <a:ext cx="10363200" cy="1143000"/>
          </a:xfrm>
          <a:prstGeom prst="rect">
            <a:avLst/>
          </a:prstGeom>
        </p:spPr>
        <p:txBody>
          <a:bodyPr/>
          <a:lstStyle>
            <a:lvl1pPr defTabSz="914400">
              <a:defRPr>
                <a:latin typeface="Times"/>
                <a:ea typeface="Times"/>
                <a:cs typeface="Times"/>
                <a:sym typeface="Times"/>
              </a:defRPr>
            </a:lvl1pPr>
          </a:lstStyle>
          <a:p>
            <a:r>
              <a:t>Title Text</a:t>
            </a:r>
          </a:p>
        </p:txBody>
      </p:sp>
      <p:sp>
        <p:nvSpPr>
          <p:cNvPr id="157"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41053778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1_Content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1" name="Title Text"/>
          <p:cNvSpPr txBox="1">
            <a:spLocks noGrp="1"/>
          </p:cNvSpPr>
          <p:nvPr>
            <p:ph type="title"/>
          </p:nvPr>
        </p:nvSpPr>
        <p:spPr>
          <a:xfrm>
            <a:off x="609600" y="273050"/>
            <a:ext cx="4011085" cy="1162050"/>
          </a:xfrm>
          <a:prstGeom prst="rect">
            <a:avLst/>
          </a:prstGeom>
        </p:spPr>
        <p:txBody>
          <a:bodyPr anchor="b"/>
          <a:lstStyle>
            <a:lvl1pPr algn="l" defTabSz="914400">
              <a:defRPr sz="2000" b="1">
                <a:latin typeface="Times"/>
                <a:ea typeface="Times"/>
                <a:cs typeface="Times"/>
                <a:sym typeface="Times"/>
              </a:defRPr>
            </a:lvl1pPr>
          </a:lstStyle>
          <a:p>
            <a:r>
              <a:t>Title Text</a:t>
            </a:r>
          </a:p>
        </p:txBody>
      </p:sp>
      <p:sp>
        <p:nvSpPr>
          <p:cNvPr id="172" name="Body Level One…"/>
          <p:cNvSpPr txBox="1">
            <a:spLocks noGrp="1"/>
          </p:cNvSpPr>
          <p:nvPr>
            <p:ph type="body" idx="1"/>
          </p:nvPr>
        </p:nvSpPr>
        <p:spPr>
          <a:xfrm>
            <a:off x="4766733" y="273051"/>
            <a:ext cx="6815667" cy="5853113"/>
          </a:xfrm>
          <a:prstGeom prst="rect">
            <a:avLst/>
          </a:prstGeom>
        </p:spPr>
        <p:txBody>
          <a:bodyPr/>
          <a:lstStyle>
            <a:lvl1pPr defTabSz="914400">
              <a:buFontTx/>
              <a:defRPr>
                <a:latin typeface="Times"/>
                <a:ea typeface="Times"/>
                <a:cs typeface="Times"/>
                <a:sym typeface="Times"/>
              </a:defRPr>
            </a:lvl1pPr>
            <a:lvl2pPr defTabSz="914400">
              <a:buFontTx/>
              <a:defRPr>
                <a:latin typeface="Times"/>
                <a:ea typeface="Times"/>
                <a:cs typeface="Times"/>
                <a:sym typeface="Times"/>
              </a:defRPr>
            </a:lvl2pPr>
            <a:lvl3pPr defTabSz="914400">
              <a:buFontTx/>
              <a:defRPr>
                <a:latin typeface="Times"/>
                <a:ea typeface="Times"/>
                <a:cs typeface="Times"/>
                <a:sym typeface="Times"/>
              </a:defRPr>
            </a:lvl3pPr>
            <a:lvl4pPr defTabSz="914400">
              <a:buFontTx/>
              <a:defRPr>
                <a:latin typeface="Times"/>
                <a:ea typeface="Times"/>
                <a:cs typeface="Times"/>
                <a:sym typeface="Times"/>
              </a:defRPr>
            </a:lvl4pPr>
            <a:lvl5pPr defTabSz="914400">
              <a:buFontTx/>
              <a:defRPr>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173" name="Rectangle"/>
          <p:cNvSpPr>
            <a:spLocks noGrp="1"/>
          </p:cNvSpPr>
          <p:nvPr>
            <p:ph type="body" sz="half" idx="13"/>
          </p:nvPr>
        </p:nvSpPr>
        <p:spPr>
          <a:xfrm>
            <a:off x="609599" y="1435101"/>
            <a:ext cx="4011087" cy="4691063"/>
          </a:xfrm>
          <a:prstGeom prst="rect">
            <a:avLst/>
          </a:prstGeom>
        </p:spPr>
        <p:txBody>
          <a:bodyPr/>
          <a:lstStyle>
            <a:lvl1pPr marL="0" indent="0" defTabSz="914400">
              <a:spcBef>
                <a:spcPts val="300"/>
              </a:spcBef>
              <a:buSzTx/>
              <a:buFontTx/>
              <a:buNone/>
              <a:defRPr sz="1400">
                <a:latin typeface="Times"/>
                <a:cs typeface="Times"/>
                <a:sym typeface="Times"/>
              </a:defRPr>
            </a:lvl1pPr>
          </a:lstStyle>
          <a:p>
            <a:pPr marL="0" indent="0" defTabSz="914400">
              <a:spcBef>
                <a:spcPts val="300"/>
              </a:spcBef>
              <a:buSzTx/>
              <a:buFontTx/>
              <a:buNone/>
              <a:defRPr sz="1400">
                <a:latin typeface="Times"/>
                <a:ea typeface="Times"/>
                <a:cs typeface="Times"/>
                <a:sym typeface="Times"/>
              </a:defRPr>
            </a:pPr>
            <a:endParaRPr/>
          </a:p>
        </p:txBody>
      </p:sp>
      <p:sp>
        <p:nvSpPr>
          <p:cNvPr id="174"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890559417"/>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1_Picture with Caption">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1" name="Title Text"/>
          <p:cNvSpPr txBox="1">
            <a:spLocks noGrp="1"/>
          </p:cNvSpPr>
          <p:nvPr>
            <p:ph type="title"/>
          </p:nvPr>
        </p:nvSpPr>
        <p:spPr>
          <a:xfrm>
            <a:off x="2389718" y="4800600"/>
            <a:ext cx="7315201" cy="566738"/>
          </a:xfrm>
          <a:prstGeom prst="rect">
            <a:avLst/>
          </a:prstGeom>
        </p:spPr>
        <p:txBody>
          <a:bodyPr anchor="b"/>
          <a:lstStyle>
            <a:lvl1pPr algn="l" defTabSz="914400">
              <a:defRPr sz="2000" b="1">
                <a:latin typeface="Times"/>
                <a:ea typeface="Times"/>
                <a:cs typeface="Times"/>
                <a:sym typeface="Times"/>
              </a:defRPr>
            </a:lvl1pPr>
          </a:lstStyle>
          <a:p>
            <a:r>
              <a:t>Title Text</a:t>
            </a:r>
          </a:p>
        </p:txBody>
      </p:sp>
      <p:sp>
        <p:nvSpPr>
          <p:cNvPr id="182" name="Image"/>
          <p:cNvSpPr>
            <a:spLocks noGrp="1"/>
          </p:cNvSpPr>
          <p:nvPr>
            <p:ph type="pic" sz="half" idx="13"/>
          </p:nvPr>
        </p:nvSpPr>
        <p:spPr>
          <a:xfrm>
            <a:off x="2389718" y="612775"/>
            <a:ext cx="7315201" cy="4114800"/>
          </a:xfrm>
          <a:prstGeom prst="rect">
            <a:avLst/>
          </a:prstGeom>
        </p:spPr>
        <p:txBody>
          <a:bodyPr lIns="91439" rIns="91439">
            <a:noAutofit/>
          </a:bodyPr>
          <a:lstStyle/>
          <a:p>
            <a:endParaRPr/>
          </a:p>
        </p:txBody>
      </p:sp>
      <p:sp>
        <p:nvSpPr>
          <p:cNvPr id="183" name="Body Level One…"/>
          <p:cNvSpPr txBox="1">
            <a:spLocks noGrp="1"/>
          </p:cNvSpPr>
          <p:nvPr>
            <p:ph type="body" sz="quarter" idx="1"/>
          </p:nvPr>
        </p:nvSpPr>
        <p:spPr>
          <a:xfrm>
            <a:off x="2389718" y="5367338"/>
            <a:ext cx="7315201" cy="804863"/>
          </a:xfrm>
          <a:prstGeom prst="rect">
            <a:avLst/>
          </a:prstGeom>
        </p:spPr>
        <p:txBody>
          <a:bodyPr/>
          <a:lstStyle>
            <a:lvl1pPr marL="0" indent="0" defTabSz="914400">
              <a:spcBef>
                <a:spcPts val="300"/>
              </a:spcBef>
              <a:buSzTx/>
              <a:buFontTx/>
              <a:buNone/>
              <a:defRPr sz="1400">
                <a:latin typeface="Times"/>
                <a:ea typeface="Times"/>
                <a:cs typeface="Times"/>
                <a:sym typeface="Times"/>
              </a:defRPr>
            </a:lvl1pPr>
            <a:lvl2pPr marL="0" indent="457200" defTabSz="914400">
              <a:spcBef>
                <a:spcPts val="300"/>
              </a:spcBef>
              <a:buSzTx/>
              <a:buFontTx/>
              <a:buNone/>
              <a:defRPr sz="1400">
                <a:latin typeface="Times"/>
                <a:ea typeface="Times"/>
                <a:cs typeface="Times"/>
                <a:sym typeface="Times"/>
              </a:defRPr>
            </a:lvl2pPr>
            <a:lvl3pPr marL="0" indent="914400" defTabSz="914400">
              <a:spcBef>
                <a:spcPts val="300"/>
              </a:spcBef>
              <a:buSzTx/>
              <a:buFontTx/>
              <a:buNone/>
              <a:defRPr sz="1400">
                <a:latin typeface="Times"/>
                <a:ea typeface="Times"/>
                <a:cs typeface="Times"/>
                <a:sym typeface="Times"/>
              </a:defRPr>
            </a:lvl3pPr>
            <a:lvl4pPr marL="0" indent="1371600" defTabSz="914400">
              <a:spcBef>
                <a:spcPts val="300"/>
              </a:spcBef>
              <a:buSzTx/>
              <a:buFontTx/>
              <a:buNone/>
              <a:defRPr sz="1400">
                <a:latin typeface="Times"/>
                <a:ea typeface="Times"/>
                <a:cs typeface="Times"/>
                <a:sym typeface="Times"/>
              </a:defRPr>
            </a:lvl4pPr>
            <a:lvl5pPr marL="0" indent="1828800" defTabSz="914400">
              <a:spcBef>
                <a:spcPts val="300"/>
              </a:spcBef>
              <a:buSzTx/>
              <a:buFontTx/>
              <a:buNone/>
              <a:defRPr sz="1400">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184"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667731135"/>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1_Title and Vertical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91" name="Title Text"/>
          <p:cNvSpPr txBox="1">
            <a:spLocks noGrp="1"/>
          </p:cNvSpPr>
          <p:nvPr>
            <p:ph type="title"/>
          </p:nvPr>
        </p:nvSpPr>
        <p:spPr>
          <a:xfrm>
            <a:off x="914400" y="609600"/>
            <a:ext cx="10363200" cy="1143000"/>
          </a:xfrm>
          <a:prstGeom prst="rect">
            <a:avLst/>
          </a:prstGeom>
        </p:spPr>
        <p:txBody>
          <a:bodyPr/>
          <a:lstStyle>
            <a:lvl1pPr defTabSz="914400">
              <a:defRPr>
                <a:latin typeface="Times"/>
                <a:ea typeface="Times"/>
                <a:cs typeface="Times"/>
                <a:sym typeface="Times"/>
              </a:defRPr>
            </a:lvl1pPr>
          </a:lstStyle>
          <a:p>
            <a:r>
              <a:t>Title Text</a:t>
            </a:r>
          </a:p>
        </p:txBody>
      </p:sp>
      <p:sp>
        <p:nvSpPr>
          <p:cNvPr id="192" name="Body Level One…"/>
          <p:cNvSpPr txBox="1">
            <a:spLocks noGrp="1"/>
          </p:cNvSpPr>
          <p:nvPr>
            <p:ph type="body" idx="1"/>
          </p:nvPr>
        </p:nvSpPr>
        <p:spPr>
          <a:xfrm>
            <a:off x="914400" y="1981200"/>
            <a:ext cx="10363200" cy="4114800"/>
          </a:xfrm>
          <a:prstGeom prst="rect">
            <a:avLst/>
          </a:prstGeom>
        </p:spPr>
        <p:txBody>
          <a:bodyPr/>
          <a:lstStyle>
            <a:lvl1pPr defTabSz="914400">
              <a:buFontTx/>
              <a:defRPr>
                <a:latin typeface="Times"/>
                <a:ea typeface="Times"/>
                <a:cs typeface="Times"/>
                <a:sym typeface="Times"/>
              </a:defRPr>
            </a:lvl1pPr>
            <a:lvl2pPr defTabSz="914400">
              <a:buFontTx/>
              <a:defRPr>
                <a:latin typeface="Times"/>
                <a:ea typeface="Times"/>
                <a:cs typeface="Times"/>
                <a:sym typeface="Times"/>
              </a:defRPr>
            </a:lvl2pPr>
            <a:lvl3pPr defTabSz="914400">
              <a:buFontTx/>
              <a:defRPr>
                <a:latin typeface="Times"/>
                <a:ea typeface="Times"/>
                <a:cs typeface="Times"/>
                <a:sym typeface="Times"/>
              </a:defRPr>
            </a:lvl3pPr>
            <a:lvl4pPr defTabSz="914400">
              <a:buFontTx/>
              <a:defRPr>
                <a:latin typeface="Times"/>
                <a:ea typeface="Times"/>
                <a:cs typeface="Times"/>
                <a:sym typeface="Times"/>
              </a:defRPr>
            </a:lvl4pPr>
            <a:lvl5pPr defTabSz="914400">
              <a:buFontTx/>
              <a:defRPr>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193"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2912089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7954565"/>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1_Vertical Title and Tex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00" name="Title Text"/>
          <p:cNvSpPr txBox="1">
            <a:spLocks noGrp="1"/>
          </p:cNvSpPr>
          <p:nvPr>
            <p:ph type="title"/>
          </p:nvPr>
        </p:nvSpPr>
        <p:spPr>
          <a:xfrm>
            <a:off x="8686800" y="609600"/>
            <a:ext cx="2590800" cy="5486400"/>
          </a:xfrm>
          <a:prstGeom prst="rect">
            <a:avLst/>
          </a:prstGeom>
        </p:spPr>
        <p:txBody>
          <a:bodyPr/>
          <a:lstStyle>
            <a:lvl1pPr defTabSz="914400">
              <a:defRPr>
                <a:latin typeface="Times"/>
                <a:ea typeface="Times"/>
                <a:cs typeface="Times"/>
                <a:sym typeface="Times"/>
              </a:defRPr>
            </a:lvl1pPr>
          </a:lstStyle>
          <a:p>
            <a:r>
              <a:t>Title Text</a:t>
            </a:r>
          </a:p>
        </p:txBody>
      </p:sp>
      <p:sp>
        <p:nvSpPr>
          <p:cNvPr id="201" name="Body Level One…"/>
          <p:cNvSpPr txBox="1">
            <a:spLocks noGrp="1"/>
          </p:cNvSpPr>
          <p:nvPr>
            <p:ph type="body" idx="1"/>
          </p:nvPr>
        </p:nvSpPr>
        <p:spPr>
          <a:xfrm>
            <a:off x="914400" y="609600"/>
            <a:ext cx="7569200" cy="5486400"/>
          </a:xfrm>
          <a:prstGeom prst="rect">
            <a:avLst/>
          </a:prstGeom>
        </p:spPr>
        <p:txBody>
          <a:bodyPr/>
          <a:lstStyle>
            <a:lvl1pPr defTabSz="914400">
              <a:buFontTx/>
              <a:defRPr>
                <a:latin typeface="Times"/>
                <a:ea typeface="Times"/>
                <a:cs typeface="Times"/>
                <a:sym typeface="Times"/>
              </a:defRPr>
            </a:lvl1pPr>
            <a:lvl2pPr defTabSz="914400">
              <a:buFontTx/>
              <a:defRPr>
                <a:latin typeface="Times"/>
                <a:ea typeface="Times"/>
                <a:cs typeface="Times"/>
                <a:sym typeface="Times"/>
              </a:defRPr>
            </a:lvl2pPr>
            <a:lvl3pPr defTabSz="914400">
              <a:buFontTx/>
              <a:defRPr>
                <a:latin typeface="Times"/>
                <a:ea typeface="Times"/>
                <a:cs typeface="Times"/>
                <a:sym typeface="Times"/>
              </a:defRPr>
            </a:lvl3pPr>
            <a:lvl4pPr defTabSz="914400">
              <a:buFontTx/>
              <a:defRPr>
                <a:latin typeface="Times"/>
                <a:ea typeface="Times"/>
                <a:cs typeface="Times"/>
                <a:sym typeface="Times"/>
              </a:defRPr>
            </a:lvl4pPr>
            <a:lvl5pPr defTabSz="914400">
              <a:buFontTx/>
              <a:defRPr>
                <a:latin typeface="Times"/>
                <a:ea typeface="Times"/>
                <a:cs typeface="Times"/>
                <a:sym typeface="Times"/>
              </a:defRPr>
            </a:lvl5pPr>
          </a:lstStyle>
          <a:p>
            <a:r>
              <a:t>Body Level One</a:t>
            </a:r>
          </a:p>
          <a:p>
            <a:pPr lvl="1"/>
            <a:r>
              <a:t>Body Level Two</a:t>
            </a:r>
          </a:p>
          <a:p>
            <a:pPr lvl="2"/>
            <a:r>
              <a:t>Body Level Three</a:t>
            </a:r>
          </a:p>
          <a:p>
            <a:pPr lvl="3"/>
            <a:r>
              <a:t>Body Level Four</a:t>
            </a:r>
          </a:p>
          <a:p>
            <a:pPr lvl="4"/>
            <a:r>
              <a:t>Body Level Five</a:t>
            </a:r>
          </a:p>
        </p:txBody>
      </p:sp>
      <p:sp>
        <p:nvSpPr>
          <p:cNvPr id="202" name="Slide Number"/>
          <p:cNvSpPr txBox="1">
            <a:spLocks noGrp="1"/>
          </p:cNvSpPr>
          <p:nvPr>
            <p:ph type="sldNum" sz="quarter" idx="2"/>
          </p:nvPr>
        </p:nvSpPr>
        <p:spPr>
          <a:xfrm>
            <a:off x="8457718" y="6217852"/>
            <a:ext cx="279882" cy="276999"/>
          </a:xfrm>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56580297"/>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963084" y="4406901"/>
            <a:ext cx="103632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963084" y="2906713"/>
            <a:ext cx="103632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314344598"/>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609600" y="1600201"/>
            <a:ext cx="53848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21085754"/>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Rectangle"/>
          <p:cNvSpPr>
            <a:spLocks noGrp="1"/>
          </p:cNvSpPr>
          <p:nvPr>
            <p:ph type="body" sz="quarter" idx="13"/>
          </p:nvPr>
        </p:nvSpPr>
        <p:spPr>
          <a:xfrm>
            <a:off x="6193368" y="1535112"/>
            <a:ext cx="5389033" cy="639763"/>
          </a:xfrm>
          <a:prstGeom prst="rect">
            <a:avLst/>
          </a:prstGeom>
        </p:spPr>
        <p:txBody>
          <a:bodyPr anchor="b"/>
          <a:lstStyle>
            <a:lvl1pPr marL="0" indent="0">
              <a:spcBef>
                <a:spcPts val="500"/>
              </a:spcBef>
              <a:buSzTx/>
              <a:buFontTx/>
              <a:buNone/>
              <a:defRPr sz="2400" b="1"/>
            </a:lvl1pPr>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45516840"/>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11029194"/>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957973095"/>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609600" y="273050"/>
            <a:ext cx="4011085"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4766733" y="273051"/>
            <a:ext cx="6815667"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Rectangle"/>
          <p:cNvSpPr>
            <a:spLocks noGrp="1"/>
          </p:cNvSpPr>
          <p:nvPr>
            <p:ph type="body" sz="half" idx="13"/>
          </p:nvPr>
        </p:nvSpPr>
        <p:spPr>
          <a:xfrm>
            <a:off x="609599" y="1435101"/>
            <a:ext cx="4011087" cy="4691063"/>
          </a:xfrm>
          <a:prstGeom prst="rect">
            <a:avLst/>
          </a:prstGeom>
        </p:spPr>
        <p:txBody>
          <a:bodyPr/>
          <a:lstStyle>
            <a:lvl1pPr marL="0" indent="0">
              <a:spcBef>
                <a:spcPts val="300"/>
              </a:spcBef>
              <a:buSzTx/>
              <a:buFontTx/>
              <a:buNone/>
              <a:defRPr sz="1400"/>
            </a:lvl1p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6541312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2389718" y="4800600"/>
            <a:ext cx="7315201" cy="566738"/>
          </a:xfrm>
          <a:prstGeom prst="rect">
            <a:avLst/>
          </a:prstGeom>
        </p:spPr>
        <p:txBody>
          <a:bodyPr anchor="b"/>
          <a:lstStyle>
            <a:lvl1pPr algn="l">
              <a:defRPr sz="2000" b="1"/>
            </a:lvl1pPr>
          </a:lstStyle>
          <a:p>
            <a:r>
              <a:t>Title Text</a:t>
            </a:r>
          </a:p>
        </p:txBody>
      </p:sp>
      <p:sp>
        <p:nvSpPr>
          <p:cNvPr id="83" name="Image"/>
          <p:cNvSpPr>
            <a:spLocks noGrp="1"/>
          </p:cNvSpPr>
          <p:nvPr>
            <p:ph type="pic" sz="half" idx="13"/>
          </p:nvPr>
        </p:nvSpPr>
        <p:spPr>
          <a:xfrm>
            <a:off x="2389718" y="612775"/>
            <a:ext cx="73152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2389718" y="5367338"/>
            <a:ext cx="73152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560464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274639"/>
            <a:ext cx="109728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609600" y="1600201"/>
            <a:ext cx="109728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302520" y="6400414"/>
            <a:ext cx="279882" cy="276999"/>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extLst>
      <p:ext uri="{BB962C8B-B14F-4D97-AF65-F5344CB8AC3E}">
        <p14:creationId xmlns:p14="http://schemas.microsoft.com/office/powerpoint/2010/main" val="3521038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00">
            <a:alpha val="32000"/>
          </a:srgbClr>
        </a:solidFill>
        <a:effectLst/>
      </p:bgPr>
    </p:bg>
    <p:spTree>
      <p:nvGrpSpPr>
        <p:cNvPr id="1" name=""/>
        <p:cNvGrpSpPr/>
        <p:nvPr/>
      </p:nvGrpSpPr>
      <p:grpSpPr>
        <a:xfrm>
          <a:off x="0" y="0"/>
          <a:ext cx="0" cy="0"/>
          <a:chOff x="0" y="0"/>
          <a:chExt cx="0" cy="0"/>
        </a:xfrm>
      </p:grpSpPr>
      <p:sp>
        <p:nvSpPr>
          <p:cNvPr id="410" name="Modes of Natural Selection"/>
          <p:cNvSpPr txBox="1">
            <a:spLocks noGrp="1"/>
          </p:cNvSpPr>
          <p:nvPr>
            <p:ph type="title"/>
          </p:nvPr>
        </p:nvSpPr>
        <p:spPr>
          <a:xfrm>
            <a:off x="1524000" y="274639"/>
            <a:ext cx="9144000" cy="1143001"/>
          </a:xfrm>
          <a:prstGeom prst="rect">
            <a:avLst/>
          </a:prstGeom>
        </p:spPr>
        <p:txBody>
          <a:bodyPr/>
          <a:lstStyle>
            <a:lvl1pPr defTabSz="434340">
              <a:defRPr sz="5700" b="1"/>
            </a:lvl1pPr>
          </a:lstStyle>
          <a:p>
            <a:r>
              <a:t>Modes of Natural Selection</a:t>
            </a:r>
          </a:p>
        </p:txBody>
      </p:sp>
      <p:pic>
        <p:nvPicPr>
          <p:cNvPr id="411" name="https://i.ytimg.com/vi/64JUJdZdDQo/maxresdefault.jpg" descr="https://i.ytimg.com/vi/64JUJdZdDQo/maxresdefault.jpg"/>
          <p:cNvPicPr>
            <a:picLocks noChangeAspect="1"/>
          </p:cNvPicPr>
          <p:nvPr/>
        </p:nvPicPr>
        <p:blipFill>
          <a:blip r:embed="rId2">
            <a:extLst/>
          </a:blip>
          <a:stretch>
            <a:fillRect/>
          </a:stretch>
        </p:blipFill>
        <p:spPr>
          <a:xfrm>
            <a:off x="1524000" y="1714501"/>
            <a:ext cx="9144000" cy="5143501"/>
          </a:xfrm>
          <a:prstGeom prst="rect">
            <a:avLst/>
          </a:prstGeom>
          <a:ln w="12700">
            <a:miter lim="400000"/>
          </a:ln>
        </p:spPr>
      </p:pic>
    </p:spTree>
    <p:extLst>
      <p:ext uri="{BB962C8B-B14F-4D97-AF65-F5344CB8AC3E}">
        <p14:creationId xmlns:p14="http://schemas.microsoft.com/office/powerpoint/2010/main" val="3643680277"/>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00">
            <a:alpha val="32000"/>
          </a:srgbClr>
        </a:solidFill>
        <a:effectLst/>
      </p:bgPr>
    </p:bg>
    <p:spTree>
      <p:nvGrpSpPr>
        <p:cNvPr id="1" name=""/>
        <p:cNvGrpSpPr/>
        <p:nvPr/>
      </p:nvGrpSpPr>
      <p:grpSpPr>
        <a:xfrm>
          <a:off x="0" y="0"/>
          <a:ext cx="0" cy="0"/>
          <a:chOff x="0" y="0"/>
          <a:chExt cx="0" cy="0"/>
        </a:xfrm>
      </p:grpSpPr>
      <p:sp>
        <p:nvSpPr>
          <p:cNvPr id="449" name="When members of two populations can no longer interbreed and produce fertile offspring the are known as reproductive isolation.…"/>
          <p:cNvSpPr txBox="1">
            <a:spLocks noGrp="1"/>
          </p:cNvSpPr>
          <p:nvPr>
            <p:ph type="body" idx="1"/>
          </p:nvPr>
        </p:nvSpPr>
        <p:spPr>
          <a:xfrm>
            <a:off x="1981200" y="259644"/>
            <a:ext cx="8229600" cy="4525963"/>
          </a:xfrm>
          <a:prstGeom prst="rect">
            <a:avLst/>
          </a:prstGeom>
        </p:spPr>
        <p:txBody>
          <a:bodyPr/>
          <a:lstStyle>
            <a:lvl2pPr marL="742950" indent="-285750">
              <a:spcBef>
                <a:spcPts val="600"/>
              </a:spcBef>
              <a:defRPr sz="2800"/>
            </a:lvl2pPr>
          </a:lstStyle>
          <a:p>
            <a:r>
              <a:t>When members of two populations can no longer interbreed and produce fertile offspring the are known as reproductive isolation.</a:t>
            </a:r>
          </a:p>
          <a:p>
            <a:pPr lvl="1"/>
            <a:r>
              <a:t>There are three forms of reproductive isolation.</a:t>
            </a:r>
          </a:p>
        </p:txBody>
      </p:sp>
      <p:sp>
        <p:nvSpPr>
          <p:cNvPr id="450" name="Behavioral   Isolation…"/>
          <p:cNvSpPr txBox="1"/>
          <p:nvPr/>
        </p:nvSpPr>
        <p:spPr>
          <a:xfrm>
            <a:off x="1524000" y="3066871"/>
            <a:ext cx="3084691" cy="300837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p>
            <a:pPr algn="ctr" defTabSz="457200" hangingPunct="0">
              <a:spcBef>
                <a:spcPts val="700"/>
              </a:spcBef>
              <a:defRPr sz="3200" b="1"/>
            </a:pPr>
            <a:r>
              <a:rPr sz="3200" b="1" kern="0">
                <a:solidFill>
                  <a:srgbClr val="000000"/>
                </a:solidFill>
                <a:latin typeface="Calibri"/>
                <a:cs typeface="Calibri"/>
                <a:sym typeface="Calibri"/>
              </a:rPr>
              <a:t>Behavioral   Isolation</a:t>
            </a:r>
          </a:p>
          <a:p>
            <a:pPr marL="342900" indent="-342900" defTabSz="457200" hangingPunct="0">
              <a:spcBef>
                <a:spcPts val="700"/>
              </a:spcBef>
              <a:buSzPct val="100000"/>
              <a:buFont typeface="Arial"/>
              <a:buChar char="•"/>
              <a:defRPr sz="3200"/>
            </a:pPr>
            <a:r>
              <a:rPr sz="3200" kern="0">
                <a:solidFill>
                  <a:srgbClr val="000000"/>
                </a:solidFill>
                <a:latin typeface="Calibri"/>
                <a:cs typeface="Calibri"/>
                <a:sym typeface="Calibri"/>
              </a:rPr>
              <a:t>Populations develops different mating rituals</a:t>
            </a:r>
          </a:p>
        </p:txBody>
      </p:sp>
      <p:sp>
        <p:nvSpPr>
          <p:cNvPr id="451" name="Geographic Isolation…"/>
          <p:cNvSpPr txBox="1"/>
          <p:nvPr/>
        </p:nvSpPr>
        <p:spPr>
          <a:xfrm>
            <a:off x="4910666" y="3066871"/>
            <a:ext cx="2686756" cy="394817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pPr algn="ctr" defTabSz="457200" hangingPunct="0">
              <a:spcBef>
                <a:spcPts val="700"/>
              </a:spcBef>
              <a:defRPr sz="3200" b="1"/>
            </a:pPr>
            <a:r>
              <a:rPr sz="3200" b="1" kern="0">
                <a:solidFill>
                  <a:srgbClr val="000000"/>
                </a:solidFill>
                <a:latin typeface="Calibri"/>
                <a:cs typeface="Calibri"/>
                <a:sym typeface="Calibri"/>
              </a:rPr>
              <a:t>Geographic Isolation</a:t>
            </a:r>
          </a:p>
          <a:p>
            <a:pPr marL="342900" indent="-342900" defTabSz="457200" hangingPunct="0">
              <a:spcBef>
                <a:spcPts val="700"/>
              </a:spcBef>
              <a:buSzPct val="100000"/>
              <a:buFont typeface="Arial"/>
              <a:buChar char="•"/>
              <a:defRPr sz="3200"/>
            </a:pPr>
            <a:r>
              <a:rPr sz="3200" kern="0">
                <a:solidFill>
                  <a:srgbClr val="000000"/>
                </a:solidFill>
                <a:latin typeface="Calibri"/>
                <a:cs typeface="Calibri"/>
                <a:sym typeface="Calibri"/>
              </a:rPr>
              <a:t>Barriers separate populations so no mating can occur</a:t>
            </a:r>
          </a:p>
        </p:txBody>
      </p:sp>
      <p:sp>
        <p:nvSpPr>
          <p:cNvPr id="452" name="Temporal    Isolation…"/>
          <p:cNvSpPr txBox="1"/>
          <p:nvPr/>
        </p:nvSpPr>
        <p:spPr>
          <a:xfrm>
            <a:off x="7978422" y="3099855"/>
            <a:ext cx="2689579" cy="3478277"/>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p>
            <a:pPr algn="ctr" defTabSz="457200" hangingPunct="0">
              <a:spcBef>
                <a:spcPts val="700"/>
              </a:spcBef>
              <a:defRPr sz="3200" b="1"/>
            </a:pPr>
            <a:r>
              <a:rPr sz="3200" b="1" kern="0">
                <a:solidFill>
                  <a:srgbClr val="000000"/>
                </a:solidFill>
                <a:latin typeface="Calibri"/>
                <a:cs typeface="Calibri"/>
                <a:sym typeface="Calibri"/>
              </a:rPr>
              <a:t>Temporal    Isolation</a:t>
            </a:r>
          </a:p>
          <a:p>
            <a:pPr marL="342900" indent="-342900" defTabSz="457200" hangingPunct="0">
              <a:spcBef>
                <a:spcPts val="700"/>
              </a:spcBef>
              <a:buSzPct val="100000"/>
              <a:buFont typeface="Arial"/>
              <a:buChar char="•"/>
              <a:defRPr sz="3200"/>
            </a:pPr>
            <a:r>
              <a:rPr sz="3200" kern="0">
                <a:solidFill>
                  <a:srgbClr val="000000"/>
                </a:solidFill>
                <a:latin typeface="Calibri"/>
                <a:cs typeface="Calibri"/>
                <a:sym typeface="Calibri"/>
              </a:rPr>
              <a:t>Occur when populations reproduce at different   times</a:t>
            </a:r>
          </a:p>
        </p:txBody>
      </p:sp>
    </p:spTree>
    <p:extLst>
      <p:ext uri="{BB962C8B-B14F-4D97-AF65-F5344CB8AC3E}">
        <p14:creationId xmlns:p14="http://schemas.microsoft.com/office/powerpoint/2010/main" val="27256693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454" name="THE HISTORY OF LIFE"/>
          <p:cNvSpPr txBox="1">
            <a:spLocks noGrp="1"/>
          </p:cNvSpPr>
          <p:nvPr>
            <p:ph type="ctrTitle"/>
          </p:nvPr>
        </p:nvSpPr>
        <p:spPr>
          <a:xfrm>
            <a:off x="1608666" y="179445"/>
            <a:ext cx="3808945" cy="6596944"/>
          </a:xfrm>
          <a:prstGeom prst="rect">
            <a:avLst/>
          </a:prstGeom>
        </p:spPr>
        <p:txBody>
          <a:bodyPr/>
          <a:lstStyle>
            <a:lvl1pPr>
              <a:defRPr sz="7200" b="1"/>
            </a:lvl1pPr>
          </a:lstStyle>
          <a:p>
            <a:r>
              <a:t>THE HISTORY OF LIFE</a:t>
            </a:r>
          </a:p>
        </p:txBody>
      </p:sp>
      <p:pic>
        <p:nvPicPr>
          <p:cNvPr id="455" name="26.2.gif" descr="26.2.gif"/>
          <p:cNvPicPr>
            <a:picLocks noChangeAspect="1"/>
          </p:cNvPicPr>
          <p:nvPr/>
        </p:nvPicPr>
        <p:blipFill>
          <a:blip r:embed="rId2">
            <a:extLst/>
          </a:blip>
          <a:stretch>
            <a:fillRect/>
          </a:stretch>
        </p:blipFill>
        <p:spPr>
          <a:xfrm>
            <a:off x="5502276" y="179445"/>
            <a:ext cx="5019675" cy="6477001"/>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220392591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457" name="This is the leading explanation about how the universe began.…"/>
          <p:cNvSpPr txBox="1">
            <a:spLocks noGrp="1"/>
          </p:cNvSpPr>
          <p:nvPr>
            <p:ph type="body" sz="half" idx="1"/>
          </p:nvPr>
        </p:nvSpPr>
        <p:spPr>
          <a:xfrm>
            <a:off x="6773333" y="522111"/>
            <a:ext cx="3711224" cy="5771446"/>
          </a:xfrm>
          <a:prstGeom prst="rect">
            <a:avLst/>
          </a:prstGeom>
        </p:spPr>
        <p:txBody>
          <a:bodyPr/>
          <a:lstStyle/>
          <a:p>
            <a:pPr marL="336042" indent="-336042" defTabSz="448055">
              <a:defRPr sz="3136"/>
            </a:pPr>
            <a:r>
              <a:t>This is the leading explanation about how the universe began.</a:t>
            </a:r>
          </a:p>
          <a:p>
            <a:pPr marL="336042" indent="-336042" defTabSz="448055">
              <a:defRPr sz="3136"/>
            </a:pPr>
            <a:r>
              <a:t>Currently believed to be 13.8 billion yrs old.</a:t>
            </a:r>
          </a:p>
          <a:p>
            <a:pPr marL="336042" indent="-336042" defTabSz="448055">
              <a:defRPr sz="3136"/>
            </a:pPr>
            <a:r>
              <a:t>Started as a small singularity and then exploded outward</a:t>
            </a:r>
          </a:p>
        </p:txBody>
      </p:sp>
      <p:pic>
        <p:nvPicPr>
          <p:cNvPr id="458" name="2000px-TBBT_logo.svg.png" descr="2000px-TBBT_logo.svg.png"/>
          <p:cNvPicPr>
            <a:picLocks noChangeAspect="1"/>
          </p:cNvPicPr>
          <p:nvPr/>
        </p:nvPicPr>
        <p:blipFill>
          <a:blip r:embed="rId2">
            <a:extLst/>
          </a:blip>
          <a:stretch>
            <a:fillRect/>
          </a:stretch>
        </p:blipFill>
        <p:spPr>
          <a:xfrm>
            <a:off x="1905000" y="522112"/>
            <a:ext cx="4669453" cy="5771445"/>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71644206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460" name="Earth is about 4.6 billion years old…"/>
          <p:cNvSpPr txBox="1">
            <a:spLocks noGrp="1"/>
          </p:cNvSpPr>
          <p:nvPr>
            <p:ph type="body" idx="1"/>
          </p:nvPr>
        </p:nvSpPr>
        <p:spPr>
          <a:xfrm>
            <a:off x="1749778" y="239890"/>
            <a:ext cx="4332113" cy="6351941"/>
          </a:xfrm>
          <a:prstGeom prst="rect">
            <a:avLst/>
          </a:prstGeom>
        </p:spPr>
        <p:txBody>
          <a:bodyPr/>
          <a:lstStyle/>
          <a:p>
            <a:pPr>
              <a:lnSpc>
                <a:spcPct val="90000"/>
              </a:lnSpc>
              <a:spcBef>
                <a:spcPts val="600"/>
              </a:spcBef>
              <a:defRPr sz="2900"/>
            </a:pPr>
            <a:r>
              <a:t>Earth is about 4.6 billion years old</a:t>
            </a:r>
          </a:p>
          <a:p>
            <a:pPr>
              <a:lnSpc>
                <a:spcPct val="90000"/>
              </a:lnSpc>
              <a:spcBef>
                <a:spcPts val="600"/>
              </a:spcBef>
              <a:defRPr sz="2900"/>
            </a:pPr>
            <a:r>
              <a:t>At first the Earth was extremely hot</a:t>
            </a:r>
          </a:p>
          <a:p>
            <a:pPr>
              <a:lnSpc>
                <a:spcPct val="90000"/>
              </a:lnSpc>
              <a:spcBef>
                <a:spcPts val="600"/>
              </a:spcBef>
              <a:defRPr sz="2900"/>
            </a:pPr>
            <a:r>
              <a:t>The early atmosphere probably consisted of:</a:t>
            </a:r>
          </a:p>
          <a:p>
            <a:pPr marL="742950" lvl="1" indent="-285750">
              <a:lnSpc>
                <a:spcPct val="90000"/>
              </a:lnSpc>
              <a:spcBef>
                <a:spcPts val="600"/>
              </a:spcBef>
              <a:defRPr sz="2500"/>
            </a:pPr>
            <a:r>
              <a:t>Hydrogen cyanide, Carbon dioxide, Carbon monoxide, Nitrogen, Hydrogen sulfide and Methane</a:t>
            </a:r>
          </a:p>
          <a:p>
            <a:pPr>
              <a:lnSpc>
                <a:spcPct val="90000"/>
              </a:lnSpc>
              <a:spcBef>
                <a:spcPts val="600"/>
              </a:spcBef>
              <a:defRPr sz="2900"/>
            </a:pPr>
            <a:r>
              <a:t>No liquid water present until the Earth was approximately 1 billion years old.</a:t>
            </a:r>
          </a:p>
        </p:txBody>
      </p:sp>
      <p:pic>
        <p:nvPicPr>
          <p:cNvPr id="461" name="screen-capture-1.png" descr="screen-capture-1.png"/>
          <p:cNvPicPr>
            <a:picLocks noChangeAspect="1"/>
          </p:cNvPicPr>
          <p:nvPr/>
        </p:nvPicPr>
        <p:blipFill>
          <a:blip r:embed="rId2">
            <a:extLst/>
          </a:blip>
          <a:stretch>
            <a:fillRect/>
          </a:stretch>
        </p:blipFill>
        <p:spPr>
          <a:xfrm>
            <a:off x="6223001" y="674957"/>
            <a:ext cx="4193267" cy="5480310"/>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419881444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463" name="Earth’s Earliest Self-Portrait"/>
          <p:cNvSpPr txBox="1">
            <a:spLocks noGrp="1"/>
          </p:cNvSpPr>
          <p:nvPr>
            <p:ph type="title"/>
          </p:nvPr>
        </p:nvSpPr>
        <p:spPr>
          <a:xfrm>
            <a:off x="1981200" y="-98778"/>
            <a:ext cx="8229600" cy="1143001"/>
          </a:xfrm>
          <a:prstGeom prst="rect">
            <a:avLst/>
          </a:prstGeom>
        </p:spPr>
        <p:txBody>
          <a:bodyPr/>
          <a:lstStyle>
            <a:lvl1pPr>
              <a:defRPr b="1"/>
            </a:lvl1pPr>
          </a:lstStyle>
          <a:p>
            <a:r>
              <a:t>Earth’s Earliest Self-Portrait</a:t>
            </a:r>
          </a:p>
        </p:txBody>
      </p:sp>
      <p:pic>
        <p:nvPicPr>
          <p:cNvPr id="464" name="earlyearth700.jpg" descr="earlyearth700.jpg"/>
          <p:cNvPicPr>
            <a:picLocks noChangeAspect="1"/>
          </p:cNvPicPr>
          <p:nvPr/>
        </p:nvPicPr>
        <p:blipFill>
          <a:blip r:embed="rId2">
            <a:extLst/>
          </a:blip>
          <a:stretch>
            <a:fillRect/>
          </a:stretch>
        </p:blipFill>
        <p:spPr>
          <a:xfrm>
            <a:off x="2136423" y="996784"/>
            <a:ext cx="7854245" cy="5632616"/>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73821358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466" name="Spontaneous Generation"/>
          <p:cNvSpPr txBox="1">
            <a:spLocks noGrp="1"/>
          </p:cNvSpPr>
          <p:nvPr>
            <p:ph type="title"/>
          </p:nvPr>
        </p:nvSpPr>
        <p:spPr>
          <a:xfrm>
            <a:off x="1981200" y="0"/>
            <a:ext cx="8229600" cy="1143000"/>
          </a:xfrm>
          <a:prstGeom prst="rect">
            <a:avLst/>
          </a:prstGeom>
        </p:spPr>
        <p:txBody>
          <a:bodyPr/>
          <a:lstStyle>
            <a:lvl1pPr>
              <a:defRPr b="1"/>
            </a:lvl1pPr>
          </a:lstStyle>
          <a:p>
            <a:r>
              <a:t>Spontaneous Generation</a:t>
            </a:r>
          </a:p>
        </p:txBody>
      </p:sp>
      <p:pic>
        <p:nvPicPr>
          <p:cNvPr id="467" name="imgres.png" descr="imgres.png"/>
          <p:cNvPicPr>
            <a:picLocks noChangeAspect="1"/>
          </p:cNvPicPr>
          <p:nvPr/>
        </p:nvPicPr>
        <p:blipFill>
          <a:blip r:embed="rId2">
            <a:extLst/>
          </a:blip>
          <a:stretch>
            <a:fillRect/>
          </a:stretch>
        </p:blipFill>
        <p:spPr>
          <a:xfrm>
            <a:off x="2110582" y="2610555"/>
            <a:ext cx="7973219" cy="4049890"/>
          </a:xfrm>
          <a:prstGeom prst="rect">
            <a:avLst/>
          </a:prstGeom>
          <a:ln w="12700">
            <a:miter lim="400000"/>
          </a:ln>
        </p:spPr>
      </p:pic>
      <p:sp>
        <p:nvSpPr>
          <p:cNvPr id="468" name="Spontaneous: to happen without cause or reason"/>
          <p:cNvSpPr txBox="1"/>
          <p:nvPr/>
        </p:nvSpPr>
        <p:spPr>
          <a:xfrm>
            <a:off x="2110580" y="1143001"/>
            <a:ext cx="6390530" cy="46166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defTabSz="457200" hangingPunct="0">
              <a:defRPr sz="2400" b="1"/>
            </a:pPr>
            <a:r>
              <a:rPr sz="2400" b="1" kern="0">
                <a:solidFill>
                  <a:srgbClr val="000000"/>
                </a:solidFill>
                <a:latin typeface="Calibri"/>
                <a:cs typeface="Calibri"/>
                <a:sym typeface="Calibri"/>
              </a:rPr>
              <a:t>Spontaneous</a:t>
            </a:r>
            <a:r>
              <a:rPr sz="2400" kern="0">
                <a:solidFill>
                  <a:srgbClr val="000000"/>
                </a:solidFill>
                <a:latin typeface="Calibri"/>
                <a:cs typeface="Calibri"/>
                <a:sym typeface="Calibri"/>
              </a:rPr>
              <a:t>: to happen without cause or reason</a:t>
            </a:r>
          </a:p>
        </p:txBody>
      </p:sp>
      <p:sp>
        <p:nvSpPr>
          <p:cNvPr id="469" name="Generation: to make or initial creation"/>
          <p:cNvSpPr txBox="1"/>
          <p:nvPr/>
        </p:nvSpPr>
        <p:spPr>
          <a:xfrm>
            <a:off x="2110580" y="1708836"/>
            <a:ext cx="6351320" cy="461665"/>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hangingPunct="0">
              <a:defRPr sz="2400" b="1"/>
            </a:pPr>
            <a:r>
              <a:rPr sz="2400" b="1" kern="0">
                <a:solidFill>
                  <a:srgbClr val="000000"/>
                </a:solidFill>
                <a:latin typeface="Calibri"/>
                <a:cs typeface="Calibri"/>
                <a:sym typeface="Calibri"/>
              </a:rPr>
              <a:t>Generation</a:t>
            </a:r>
            <a:r>
              <a:rPr sz="2400" kern="0">
                <a:solidFill>
                  <a:srgbClr val="000000"/>
                </a:solidFill>
                <a:latin typeface="Calibri"/>
                <a:cs typeface="Calibri"/>
                <a:sym typeface="Calibri"/>
              </a:rPr>
              <a:t>: to make or initial creation</a:t>
            </a:r>
          </a:p>
        </p:txBody>
      </p:sp>
    </p:spTree>
    <p:extLst>
      <p:ext uri="{BB962C8B-B14F-4D97-AF65-F5344CB8AC3E}">
        <p14:creationId xmlns:p14="http://schemas.microsoft.com/office/powerpoint/2010/main" val="2429201989"/>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471" name="Spontaneous Scientists"/>
          <p:cNvSpPr txBox="1">
            <a:spLocks noGrp="1"/>
          </p:cNvSpPr>
          <p:nvPr>
            <p:ph type="title"/>
          </p:nvPr>
        </p:nvSpPr>
        <p:spPr>
          <a:xfrm>
            <a:off x="3880556" y="0"/>
            <a:ext cx="6330245" cy="1143000"/>
          </a:xfrm>
          <a:prstGeom prst="rect">
            <a:avLst/>
          </a:prstGeom>
        </p:spPr>
        <p:txBody>
          <a:bodyPr/>
          <a:lstStyle>
            <a:lvl1pPr algn="l">
              <a:defRPr b="1"/>
            </a:lvl1pPr>
          </a:lstStyle>
          <a:p>
            <a:r>
              <a:t>Spontaneous Scientists</a:t>
            </a:r>
          </a:p>
        </p:txBody>
      </p:sp>
      <p:pic>
        <p:nvPicPr>
          <p:cNvPr id="472" name="Redi_experiment.jpg" descr="Redi_experiment.jpg"/>
          <p:cNvPicPr>
            <a:picLocks noChangeAspect="1"/>
          </p:cNvPicPr>
          <p:nvPr/>
        </p:nvPicPr>
        <p:blipFill>
          <a:blip r:embed="rId2">
            <a:extLst/>
          </a:blip>
          <a:stretch>
            <a:fillRect/>
          </a:stretch>
        </p:blipFill>
        <p:spPr>
          <a:xfrm>
            <a:off x="4022536" y="2497665"/>
            <a:ext cx="6512821" cy="4233335"/>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473" name="25115_Redi-Francesco.jpg" descr="25115_Redi-Francesco.jpg"/>
          <p:cNvPicPr>
            <a:picLocks noChangeAspect="1"/>
          </p:cNvPicPr>
          <p:nvPr/>
        </p:nvPicPr>
        <p:blipFill>
          <a:blip r:embed="rId3">
            <a:extLst/>
          </a:blip>
          <a:stretch>
            <a:fillRect/>
          </a:stretch>
        </p:blipFill>
        <p:spPr>
          <a:xfrm>
            <a:off x="1735666" y="486902"/>
            <a:ext cx="2039056" cy="246726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6" y="0"/>
                  <a:pt x="0" y="4834"/>
                  <a:pt x="0" y="10798"/>
                </a:cubicBezTo>
                <a:cubicBezTo>
                  <a:pt x="0" y="16763"/>
                  <a:pt x="4836" y="21600"/>
                  <a:pt x="10800" y="21600"/>
                </a:cubicBezTo>
                <a:cubicBezTo>
                  <a:pt x="16764" y="21600"/>
                  <a:pt x="21600" y="16763"/>
                  <a:pt x="21600" y="10798"/>
                </a:cubicBezTo>
                <a:cubicBezTo>
                  <a:pt x="21600" y="4834"/>
                  <a:pt x="16764" y="0"/>
                  <a:pt x="10800" y="0"/>
                </a:cubicBezTo>
                <a:close/>
              </a:path>
            </a:pathLst>
          </a:custGeom>
          <a:ln w="63500" cap="rnd">
            <a:solidFill>
              <a:srgbClr val="333333"/>
            </a:solidFill>
          </a:ln>
          <a:effectLst>
            <a:outerShdw blurRad="381000" dist="292100" dir="5400000" rotWithShape="0">
              <a:srgbClr val="000000">
                <a:alpha val="22000"/>
              </a:srgbClr>
            </a:outerShdw>
          </a:effectLst>
        </p:spPr>
      </p:pic>
      <p:sp>
        <p:nvSpPr>
          <p:cNvPr id="474" name="Francesco Redi: An Italian scientist that speculated that vermin such as insects, worms and frogs do not arise spontaneously."/>
          <p:cNvSpPr txBox="1"/>
          <p:nvPr/>
        </p:nvSpPr>
        <p:spPr>
          <a:xfrm>
            <a:off x="4022536" y="1130279"/>
            <a:ext cx="6377355" cy="120032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hangingPunct="0">
              <a:defRPr sz="2400" b="1" u="sng"/>
            </a:pPr>
            <a:r>
              <a:rPr sz="2400" b="1" u="sng" kern="0">
                <a:solidFill>
                  <a:srgbClr val="000000"/>
                </a:solidFill>
                <a:latin typeface="Calibri"/>
                <a:cs typeface="Calibri"/>
                <a:sym typeface="Calibri"/>
              </a:rPr>
              <a:t>Francesco Redi</a:t>
            </a:r>
            <a:r>
              <a:rPr sz="2400" b="1" kern="0">
                <a:solidFill>
                  <a:srgbClr val="000000"/>
                </a:solidFill>
                <a:latin typeface="Calibri"/>
                <a:cs typeface="Calibri"/>
                <a:sym typeface="Calibri"/>
              </a:rPr>
              <a:t>: An Italian scientist that speculated that vermin such as insects, worms and frogs do not arise spontaneously.</a:t>
            </a:r>
          </a:p>
        </p:txBody>
      </p:sp>
      <p:sp>
        <p:nvSpPr>
          <p:cNvPr id="475" name="Redi set up a series of flasks containing meats.…"/>
          <p:cNvSpPr txBox="1"/>
          <p:nvPr/>
        </p:nvSpPr>
        <p:spPr>
          <a:xfrm>
            <a:off x="1735666" y="3884557"/>
            <a:ext cx="2039056" cy="230832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hangingPunct="0"/>
            <a:r>
              <a:rPr kern="0">
                <a:solidFill>
                  <a:srgbClr val="000000"/>
                </a:solidFill>
                <a:latin typeface="Calibri"/>
                <a:cs typeface="Calibri"/>
                <a:sym typeface="Calibri"/>
              </a:rPr>
              <a:t>Redi set up a series of flasks containing meats.</a:t>
            </a:r>
          </a:p>
          <a:p>
            <a:pPr defTabSz="457200" hangingPunct="0"/>
            <a:endParaRPr kern="0">
              <a:solidFill>
                <a:srgbClr val="000000"/>
              </a:solidFill>
              <a:latin typeface="Calibri"/>
              <a:cs typeface="Calibri"/>
              <a:sym typeface="Calibri"/>
            </a:endParaRPr>
          </a:p>
          <a:p>
            <a:pPr defTabSz="457200" hangingPunct="0"/>
            <a:r>
              <a:rPr kern="0">
                <a:solidFill>
                  <a:srgbClr val="000000"/>
                </a:solidFill>
                <a:latin typeface="Calibri"/>
                <a:cs typeface="Calibri"/>
                <a:sym typeface="Calibri"/>
              </a:rPr>
              <a:t>Only flasks which allowed adult flies in and out contained maggots.</a:t>
            </a:r>
          </a:p>
        </p:txBody>
      </p:sp>
    </p:spTree>
    <p:extLst>
      <p:ext uri="{BB962C8B-B14F-4D97-AF65-F5344CB8AC3E}">
        <p14:creationId xmlns:p14="http://schemas.microsoft.com/office/powerpoint/2010/main" val="327156023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pic>
        <p:nvPicPr>
          <p:cNvPr id="477" name="pasteurs-experiment.jpg" descr="pasteurs-experiment.jpg"/>
          <p:cNvPicPr>
            <a:picLocks noChangeAspect="1"/>
          </p:cNvPicPr>
          <p:nvPr/>
        </p:nvPicPr>
        <p:blipFill>
          <a:blip r:embed="rId2">
            <a:extLst/>
          </a:blip>
          <a:stretch>
            <a:fillRect/>
          </a:stretch>
        </p:blipFill>
        <p:spPr>
          <a:xfrm>
            <a:off x="4549421" y="2431545"/>
            <a:ext cx="5850468" cy="4191913"/>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478" name="uewb_08_img0544.jpg" descr="uewb_08_img0544.jpg"/>
          <p:cNvPicPr>
            <a:picLocks noChangeAspect="1"/>
          </p:cNvPicPr>
          <p:nvPr/>
        </p:nvPicPr>
        <p:blipFill>
          <a:blip r:embed="rId3">
            <a:extLst/>
          </a:blip>
          <a:srcRect r="7"/>
          <a:stretch>
            <a:fillRect/>
          </a:stretch>
        </p:blipFill>
        <p:spPr>
          <a:xfrm>
            <a:off x="1735666" y="409223"/>
            <a:ext cx="2151064" cy="263242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4834"/>
                  <a:pt x="0" y="10798"/>
                </a:cubicBezTo>
                <a:cubicBezTo>
                  <a:pt x="0" y="16763"/>
                  <a:pt x="4835" y="21600"/>
                  <a:pt x="10800" y="21600"/>
                </a:cubicBezTo>
                <a:cubicBezTo>
                  <a:pt x="16765" y="21600"/>
                  <a:pt x="21600" y="16763"/>
                  <a:pt x="21600" y="10798"/>
                </a:cubicBezTo>
                <a:cubicBezTo>
                  <a:pt x="21600" y="4834"/>
                  <a:pt x="16765" y="0"/>
                  <a:pt x="10800" y="0"/>
                </a:cubicBezTo>
                <a:close/>
              </a:path>
            </a:pathLst>
          </a:custGeom>
          <a:ln w="63500" cap="rnd">
            <a:solidFill>
              <a:srgbClr val="333333"/>
            </a:solidFill>
          </a:ln>
          <a:effectLst>
            <a:outerShdw blurRad="381000" dist="292100" dir="5400000" rotWithShape="0">
              <a:srgbClr val="000000">
                <a:alpha val="22000"/>
              </a:srgbClr>
            </a:outerShdw>
          </a:effectLst>
        </p:spPr>
      </p:pic>
      <p:sp>
        <p:nvSpPr>
          <p:cNvPr id="479" name="Spontaneous Scientists"/>
          <p:cNvSpPr txBox="1">
            <a:spLocks noGrp="1"/>
          </p:cNvSpPr>
          <p:nvPr>
            <p:ph type="title"/>
          </p:nvPr>
        </p:nvSpPr>
        <p:spPr>
          <a:xfrm>
            <a:off x="3880556" y="0"/>
            <a:ext cx="6330245" cy="1143000"/>
          </a:xfrm>
          <a:prstGeom prst="rect">
            <a:avLst/>
          </a:prstGeom>
        </p:spPr>
        <p:txBody>
          <a:bodyPr/>
          <a:lstStyle>
            <a:lvl1pPr algn="l">
              <a:defRPr b="1"/>
            </a:lvl1pPr>
          </a:lstStyle>
          <a:p>
            <a:r>
              <a:t>Spontaneous Scientists</a:t>
            </a:r>
          </a:p>
        </p:txBody>
      </p:sp>
      <p:sp>
        <p:nvSpPr>
          <p:cNvPr id="480" name="Louis Pasteur: A French scientist who created vaccines for rabies but also designed an experiment in 1859 that disproved spontaneous generation."/>
          <p:cNvSpPr txBox="1"/>
          <p:nvPr/>
        </p:nvSpPr>
        <p:spPr>
          <a:xfrm>
            <a:off x="4177757" y="1045614"/>
            <a:ext cx="6377355" cy="113877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hangingPunct="0">
              <a:defRPr sz="2400" b="1" u="sng"/>
            </a:pPr>
            <a:r>
              <a:rPr sz="2400" b="1" u="sng" kern="0">
                <a:solidFill>
                  <a:srgbClr val="000000"/>
                </a:solidFill>
                <a:latin typeface="Calibri"/>
                <a:cs typeface="Calibri"/>
                <a:sym typeface="Calibri"/>
              </a:rPr>
              <a:t>Louis Pasteur</a:t>
            </a:r>
            <a:r>
              <a:rPr sz="2200" b="1" kern="0">
                <a:solidFill>
                  <a:srgbClr val="000000"/>
                </a:solidFill>
                <a:latin typeface="Calibri"/>
                <a:cs typeface="Calibri"/>
                <a:sym typeface="Calibri"/>
              </a:rPr>
              <a:t>: A French scientist who created vaccines for rabies but also designed an experiment in 1859 that disproved spontaneous generation.</a:t>
            </a:r>
          </a:p>
        </p:txBody>
      </p:sp>
      <p:sp>
        <p:nvSpPr>
          <p:cNvPr id="481" name="Pasteur expanded upon the works of Redi"/>
          <p:cNvSpPr txBox="1"/>
          <p:nvPr/>
        </p:nvSpPr>
        <p:spPr>
          <a:xfrm>
            <a:off x="1735664" y="3898668"/>
            <a:ext cx="2624670"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hangingPunct="0"/>
            <a:r>
              <a:rPr kern="0">
                <a:solidFill>
                  <a:srgbClr val="000000"/>
                </a:solidFill>
                <a:latin typeface="Calibri"/>
                <a:cs typeface="Calibri"/>
                <a:sym typeface="Calibri"/>
              </a:rPr>
              <a:t>Pasteur expanded upon the works of Redi</a:t>
            </a:r>
          </a:p>
        </p:txBody>
      </p:sp>
      <p:pic>
        <p:nvPicPr>
          <p:cNvPr id="482" name="Pasteur's_experiment_testing_spontaneous_generation_and_biogenesis.gif" descr="Pasteur's_experiment_testing_spontaneous_generation_and_biogenesis.gif"/>
          <p:cNvPicPr>
            <a:picLocks/>
          </p:cNvPicPr>
          <p:nvPr/>
        </p:nvPicPr>
        <p:blipFill>
          <a:blip r:embed="rId4">
            <a:extLst/>
          </a:blip>
          <a:stretch>
            <a:fillRect/>
          </a:stretch>
        </p:blipFill>
        <p:spPr>
          <a:xfrm>
            <a:off x="1721556" y="4702678"/>
            <a:ext cx="2624666" cy="1920778"/>
          </a:xfrm>
          <a:prstGeom prst="rect">
            <a:avLst/>
          </a:prstGeom>
          <a:ln w="38100" cap="sq">
            <a:solidFill>
              <a:srgbClr val="000000"/>
            </a:solidFill>
            <a:miter/>
          </a:ln>
        </p:spPr>
      </p:pic>
    </p:spTree>
    <p:extLst>
      <p:ext uri="{BB962C8B-B14F-4D97-AF65-F5344CB8AC3E}">
        <p14:creationId xmlns:p14="http://schemas.microsoft.com/office/powerpoint/2010/main" val="21337704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484" name="Spontaneous Scientists"/>
          <p:cNvSpPr txBox="1">
            <a:spLocks noGrp="1"/>
          </p:cNvSpPr>
          <p:nvPr>
            <p:ph type="title"/>
          </p:nvPr>
        </p:nvSpPr>
        <p:spPr>
          <a:xfrm>
            <a:off x="1981200" y="0"/>
            <a:ext cx="8229600" cy="1143000"/>
          </a:xfrm>
          <a:prstGeom prst="rect">
            <a:avLst/>
          </a:prstGeom>
        </p:spPr>
        <p:txBody>
          <a:bodyPr/>
          <a:lstStyle>
            <a:lvl1pPr>
              <a:defRPr b="1"/>
            </a:lvl1pPr>
          </a:lstStyle>
          <a:p>
            <a:r>
              <a:t>Spontaneous Scientists</a:t>
            </a:r>
          </a:p>
        </p:txBody>
      </p:sp>
      <p:pic>
        <p:nvPicPr>
          <p:cNvPr id="485" name="miller-urey.JPG" descr="miller-urey.JPG"/>
          <p:cNvPicPr>
            <a:picLocks noChangeAspect="1"/>
          </p:cNvPicPr>
          <p:nvPr/>
        </p:nvPicPr>
        <p:blipFill>
          <a:blip r:embed="rId2">
            <a:extLst/>
          </a:blip>
          <a:stretch>
            <a:fillRect/>
          </a:stretch>
        </p:blipFill>
        <p:spPr>
          <a:xfrm>
            <a:off x="5393267" y="2790295"/>
            <a:ext cx="5023557" cy="3865213"/>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486" name="Miller-y-Urey.jpg" descr="Miller-y-Urey.jpg"/>
          <p:cNvPicPr>
            <a:picLocks noChangeAspect="1"/>
          </p:cNvPicPr>
          <p:nvPr/>
        </p:nvPicPr>
        <p:blipFill>
          <a:blip r:embed="rId3">
            <a:extLst/>
          </a:blip>
          <a:stretch>
            <a:fillRect/>
          </a:stretch>
        </p:blipFill>
        <p:spPr>
          <a:xfrm>
            <a:off x="1745545" y="1143000"/>
            <a:ext cx="3323062" cy="2271890"/>
          </a:xfrm>
          <a:prstGeom prst="rect">
            <a:avLst/>
          </a:prstGeom>
          <a:ln w="38100" cap="sq">
            <a:solidFill>
              <a:srgbClr val="000000"/>
            </a:solidFill>
            <a:miter/>
          </a:ln>
          <a:effectLst>
            <a:outerShdw blurRad="50800" dist="38100" dir="2700000" rotWithShape="0">
              <a:srgbClr val="000000">
                <a:alpha val="43000"/>
              </a:srgbClr>
            </a:outerShdw>
          </a:effectLst>
        </p:spPr>
      </p:pic>
      <p:sp>
        <p:nvSpPr>
          <p:cNvPr id="487" name="Miller &amp; Urey: American scientists that expanded the work of Alexander Oparin by creating a chemical experiment called the Miller-Urey Experiment."/>
          <p:cNvSpPr txBox="1"/>
          <p:nvPr/>
        </p:nvSpPr>
        <p:spPr>
          <a:xfrm>
            <a:off x="5308600" y="1045613"/>
            <a:ext cx="5246510" cy="1569660"/>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defTabSz="457200" hangingPunct="0">
              <a:defRPr sz="2400" b="1" u="sng"/>
            </a:pPr>
            <a:r>
              <a:rPr sz="2400" b="1" u="sng" kern="0">
                <a:solidFill>
                  <a:srgbClr val="000000"/>
                </a:solidFill>
                <a:latin typeface="Calibri"/>
                <a:cs typeface="Calibri"/>
                <a:sym typeface="Calibri"/>
              </a:rPr>
              <a:t>Miller &amp; Urey</a:t>
            </a:r>
            <a:r>
              <a:rPr sz="2400" b="1" kern="0">
                <a:solidFill>
                  <a:srgbClr val="000000"/>
                </a:solidFill>
                <a:latin typeface="Calibri"/>
                <a:cs typeface="Calibri"/>
                <a:sym typeface="Calibri"/>
              </a:rPr>
              <a:t>: </a:t>
            </a:r>
            <a:r>
              <a:rPr sz="2400" kern="0">
                <a:solidFill>
                  <a:srgbClr val="000000"/>
                </a:solidFill>
                <a:latin typeface="Calibri"/>
                <a:cs typeface="Calibri"/>
                <a:sym typeface="Calibri"/>
              </a:rPr>
              <a:t>American scientists that expanded the work of Alexander Oparin by creating a chemical experiment called the Miller-Urey Experiment.</a:t>
            </a:r>
          </a:p>
        </p:txBody>
      </p:sp>
      <p:sp>
        <p:nvSpPr>
          <p:cNvPr id="488" name="The experiment confirmed Alexander Oparin's and J. B. S. Haldane's hypothesis that the conditions on primitive Earth supported chemical reactions that could create more complex organic compounds from simpler inorganic molecules."/>
          <p:cNvSpPr txBox="1"/>
          <p:nvPr/>
        </p:nvSpPr>
        <p:spPr>
          <a:xfrm>
            <a:off x="1745545" y="3652504"/>
            <a:ext cx="3323062" cy="286232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2000"/>
            </a:lvl1pPr>
          </a:lstStyle>
          <a:p>
            <a:pPr defTabSz="457200" hangingPunct="0"/>
            <a:r>
              <a:rPr kern="0">
                <a:solidFill>
                  <a:srgbClr val="000000"/>
                </a:solidFill>
                <a:latin typeface="Calibri"/>
                <a:cs typeface="Calibri"/>
                <a:sym typeface="Calibri"/>
              </a:rPr>
              <a:t>The experiment confirmed Alexander Oparin's and J. B. S. Haldane's hypothesis that the conditions on primitive Earth supported chemical reactions that could create more complex organic compounds from simpler inorganic molecules.</a:t>
            </a:r>
          </a:p>
        </p:txBody>
      </p:sp>
    </p:spTree>
    <p:extLst>
      <p:ext uri="{BB962C8B-B14F-4D97-AF65-F5344CB8AC3E}">
        <p14:creationId xmlns:p14="http://schemas.microsoft.com/office/powerpoint/2010/main" val="2142853283"/>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490" name="Heterotroph Hypothesis"/>
          <p:cNvSpPr txBox="1">
            <a:spLocks noGrp="1"/>
          </p:cNvSpPr>
          <p:nvPr>
            <p:ph type="title"/>
          </p:nvPr>
        </p:nvSpPr>
        <p:spPr>
          <a:xfrm>
            <a:off x="1981200" y="60149"/>
            <a:ext cx="8229600" cy="1143001"/>
          </a:xfrm>
          <a:prstGeom prst="rect">
            <a:avLst/>
          </a:prstGeom>
        </p:spPr>
        <p:txBody>
          <a:bodyPr/>
          <a:lstStyle>
            <a:lvl1pPr>
              <a:defRPr b="1"/>
            </a:lvl1pPr>
          </a:lstStyle>
          <a:p>
            <a:r>
              <a:t>Heterotroph Hypothesis</a:t>
            </a:r>
          </a:p>
        </p:txBody>
      </p:sp>
      <p:pic>
        <p:nvPicPr>
          <p:cNvPr id="491" name="screen-capture-4.png" descr="screen-capture-4.png"/>
          <p:cNvPicPr>
            <a:picLocks noChangeAspect="1"/>
          </p:cNvPicPr>
          <p:nvPr/>
        </p:nvPicPr>
        <p:blipFill>
          <a:blip r:embed="rId2">
            <a:extLst/>
          </a:blip>
          <a:stretch>
            <a:fillRect/>
          </a:stretch>
        </p:blipFill>
        <p:spPr>
          <a:xfrm>
            <a:off x="1701800" y="1154290"/>
            <a:ext cx="8839200" cy="5537201"/>
          </a:xfrm>
          <a:prstGeom prst="rect">
            <a:avLst/>
          </a:prstGeom>
          <a:ln w="12700">
            <a:miter lim="400000"/>
          </a:ln>
        </p:spPr>
      </p:pic>
    </p:spTree>
    <p:extLst>
      <p:ext uri="{BB962C8B-B14F-4D97-AF65-F5344CB8AC3E}">
        <p14:creationId xmlns:p14="http://schemas.microsoft.com/office/powerpoint/2010/main" val="42550424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00">
            <a:alpha val="32000"/>
          </a:srgbClr>
        </a:solidFill>
        <a:effectLst/>
      </p:bgPr>
    </p:bg>
    <p:spTree>
      <p:nvGrpSpPr>
        <p:cNvPr id="1" name=""/>
        <p:cNvGrpSpPr/>
        <p:nvPr/>
      </p:nvGrpSpPr>
      <p:grpSpPr>
        <a:xfrm>
          <a:off x="0" y="0"/>
          <a:ext cx="0" cy="0"/>
          <a:chOff x="0" y="0"/>
          <a:chExt cx="0" cy="0"/>
        </a:xfrm>
      </p:grpSpPr>
      <p:sp>
        <p:nvSpPr>
          <p:cNvPr id="413" name="With polygenic traits natural selection is more complex and can occur in one of three different ways."/>
          <p:cNvSpPr txBox="1">
            <a:spLocks noGrp="1"/>
          </p:cNvSpPr>
          <p:nvPr>
            <p:ph type="body" idx="1"/>
          </p:nvPr>
        </p:nvSpPr>
        <p:spPr>
          <a:xfrm>
            <a:off x="1981200" y="118534"/>
            <a:ext cx="8229600" cy="4525963"/>
          </a:xfrm>
          <a:prstGeom prst="rect">
            <a:avLst/>
          </a:prstGeom>
        </p:spPr>
        <p:txBody>
          <a:bodyPr/>
          <a:lstStyle/>
          <a:p>
            <a:r>
              <a:t>With </a:t>
            </a:r>
            <a:r>
              <a:rPr b="1"/>
              <a:t>polygenic traits </a:t>
            </a:r>
            <a:r>
              <a:t>natural selection is more complex and can occur in one of three different ways.</a:t>
            </a:r>
          </a:p>
        </p:txBody>
      </p:sp>
      <p:pic>
        <p:nvPicPr>
          <p:cNvPr id="414" name="Selection.gif" descr="Selection.gif"/>
          <p:cNvPicPr>
            <a:picLocks noChangeAspect="1"/>
          </p:cNvPicPr>
          <p:nvPr/>
        </p:nvPicPr>
        <p:blipFill>
          <a:blip r:embed="rId2">
            <a:extLst/>
          </a:blip>
          <a:stretch>
            <a:fillRect/>
          </a:stretch>
        </p:blipFill>
        <p:spPr>
          <a:xfrm>
            <a:off x="2506838" y="1940981"/>
            <a:ext cx="7540275" cy="4590636"/>
          </a:xfrm>
          <a:prstGeom prst="rect">
            <a:avLst/>
          </a:prstGeom>
          <a:ln w="12700">
            <a:miter lim="400000"/>
          </a:ln>
        </p:spPr>
      </p:pic>
    </p:spTree>
    <p:extLst>
      <p:ext uri="{BB962C8B-B14F-4D97-AF65-F5344CB8AC3E}">
        <p14:creationId xmlns:p14="http://schemas.microsoft.com/office/powerpoint/2010/main" val="532100394"/>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BF1DE"/>
        </a:solidFill>
        <a:effectLst/>
      </p:bgPr>
    </p:bg>
    <p:spTree>
      <p:nvGrpSpPr>
        <p:cNvPr id="1" name=""/>
        <p:cNvGrpSpPr/>
        <p:nvPr/>
      </p:nvGrpSpPr>
      <p:grpSpPr>
        <a:xfrm>
          <a:off x="0" y="0"/>
          <a:ext cx="0" cy="0"/>
          <a:chOff x="0" y="0"/>
          <a:chExt cx="0" cy="0"/>
        </a:xfrm>
      </p:grpSpPr>
      <p:sp>
        <p:nvSpPr>
          <p:cNvPr id="493" name="Endosymbiosis"/>
          <p:cNvSpPr txBox="1">
            <a:spLocks noGrp="1"/>
          </p:cNvSpPr>
          <p:nvPr>
            <p:ph type="title"/>
          </p:nvPr>
        </p:nvSpPr>
        <p:spPr>
          <a:xfrm>
            <a:off x="1981200" y="34749"/>
            <a:ext cx="8229600" cy="1143001"/>
          </a:xfrm>
          <a:prstGeom prst="rect">
            <a:avLst/>
          </a:prstGeom>
        </p:spPr>
        <p:txBody>
          <a:bodyPr/>
          <a:lstStyle>
            <a:lvl1pPr>
              <a:defRPr sz="6000" b="1"/>
            </a:lvl1pPr>
          </a:lstStyle>
          <a:p>
            <a:r>
              <a:t>Endosymbiosis</a:t>
            </a:r>
          </a:p>
        </p:txBody>
      </p:sp>
      <p:pic>
        <p:nvPicPr>
          <p:cNvPr id="494" name="24 Aggregation of Cells.jpg" descr="24 Aggregation of Cells.jpg"/>
          <p:cNvPicPr>
            <a:picLocks noChangeAspect="1"/>
          </p:cNvPicPr>
          <p:nvPr/>
        </p:nvPicPr>
        <p:blipFill>
          <a:blip r:embed="rId2">
            <a:extLst/>
          </a:blip>
          <a:stretch>
            <a:fillRect/>
          </a:stretch>
        </p:blipFill>
        <p:spPr>
          <a:xfrm>
            <a:off x="1622777" y="1524002"/>
            <a:ext cx="8975154" cy="4374446"/>
          </a:xfrm>
          <a:prstGeom prst="rect">
            <a:avLst/>
          </a:prstGeom>
          <a:ln w="12700">
            <a:miter lim="400000"/>
          </a:ln>
        </p:spPr>
      </p:pic>
    </p:spTree>
    <p:extLst>
      <p:ext uri="{BB962C8B-B14F-4D97-AF65-F5344CB8AC3E}">
        <p14:creationId xmlns:p14="http://schemas.microsoft.com/office/powerpoint/2010/main" val="176220737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00">
            <a:alpha val="32000"/>
          </a:srgbClr>
        </a:solidFill>
        <a:effectLst/>
      </p:bgPr>
    </p:bg>
    <p:spTree>
      <p:nvGrpSpPr>
        <p:cNvPr id="1" name=""/>
        <p:cNvGrpSpPr/>
        <p:nvPr/>
      </p:nvGrpSpPr>
      <p:grpSpPr>
        <a:xfrm>
          <a:off x="0" y="0"/>
          <a:ext cx="0" cy="0"/>
          <a:chOff x="0" y="0"/>
          <a:chExt cx="0" cy="0"/>
        </a:xfrm>
      </p:grpSpPr>
      <p:sp>
        <p:nvSpPr>
          <p:cNvPr id="416" name="Directional Selection"/>
          <p:cNvSpPr txBox="1">
            <a:spLocks noGrp="1"/>
          </p:cNvSpPr>
          <p:nvPr>
            <p:ph type="title"/>
          </p:nvPr>
        </p:nvSpPr>
        <p:spPr>
          <a:xfrm>
            <a:off x="5537316" y="0"/>
            <a:ext cx="4938891" cy="1143000"/>
          </a:xfrm>
          <a:prstGeom prst="rect">
            <a:avLst/>
          </a:prstGeom>
        </p:spPr>
        <p:txBody>
          <a:bodyPr/>
          <a:lstStyle>
            <a:lvl1pPr algn="r" defTabSz="452627">
              <a:defRPr sz="3861" b="1" i="1" u="sng"/>
            </a:lvl1pPr>
          </a:lstStyle>
          <a:p>
            <a:r>
              <a:t>Directional Selection</a:t>
            </a:r>
          </a:p>
        </p:txBody>
      </p:sp>
      <p:pic>
        <p:nvPicPr>
          <p:cNvPr id="417" name="screen-capture-6.png" descr="screen-capture-6.png"/>
          <p:cNvPicPr>
            <a:picLocks noChangeAspect="1"/>
          </p:cNvPicPr>
          <p:nvPr/>
        </p:nvPicPr>
        <p:blipFill>
          <a:blip r:embed="rId2">
            <a:extLst/>
          </a:blip>
          <a:stretch>
            <a:fillRect/>
          </a:stretch>
        </p:blipFill>
        <p:spPr>
          <a:xfrm>
            <a:off x="1679222" y="1171223"/>
            <a:ext cx="6327539" cy="3231445"/>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418" name="screen-capture-7.png" descr="screen-capture-7.png"/>
          <p:cNvPicPr>
            <a:picLocks noChangeAspect="1"/>
          </p:cNvPicPr>
          <p:nvPr/>
        </p:nvPicPr>
        <p:blipFill>
          <a:blip r:embed="rId3">
            <a:extLst/>
          </a:blip>
          <a:stretch>
            <a:fillRect/>
          </a:stretch>
        </p:blipFill>
        <p:spPr>
          <a:xfrm>
            <a:off x="6081888" y="4670776"/>
            <a:ext cx="4360336" cy="1862668"/>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419" name="screen-capture-12.png" descr="screen-capture-12.png"/>
          <p:cNvPicPr>
            <a:picLocks noChangeAspect="1"/>
          </p:cNvPicPr>
          <p:nvPr/>
        </p:nvPicPr>
        <p:blipFill>
          <a:blip r:embed="rId4">
            <a:extLst/>
          </a:blip>
          <a:stretch>
            <a:fillRect/>
          </a:stretch>
        </p:blipFill>
        <p:spPr>
          <a:xfrm>
            <a:off x="1820334" y="5293384"/>
            <a:ext cx="4021666" cy="657339"/>
          </a:xfrm>
          <a:prstGeom prst="rect">
            <a:avLst/>
          </a:prstGeom>
          <a:ln>
            <a:solidFill>
              <a:srgbClr val="FF0000"/>
            </a:solidFill>
          </a:ln>
        </p:spPr>
      </p:pic>
    </p:spTree>
    <p:extLst>
      <p:ext uri="{BB962C8B-B14F-4D97-AF65-F5344CB8AC3E}">
        <p14:creationId xmlns:p14="http://schemas.microsoft.com/office/powerpoint/2010/main" val="122040879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00">
            <a:alpha val="32000"/>
          </a:srgbClr>
        </a:solidFill>
        <a:effectLst/>
      </p:bgPr>
    </p:bg>
    <p:spTree>
      <p:nvGrpSpPr>
        <p:cNvPr id="1" name=""/>
        <p:cNvGrpSpPr/>
        <p:nvPr/>
      </p:nvGrpSpPr>
      <p:grpSpPr>
        <a:xfrm>
          <a:off x="0" y="0"/>
          <a:ext cx="0" cy="0"/>
          <a:chOff x="0" y="0"/>
          <a:chExt cx="0" cy="0"/>
        </a:xfrm>
      </p:grpSpPr>
      <p:sp>
        <p:nvSpPr>
          <p:cNvPr id="421" name="Stabilizing Selection"/>
          <p:cNvSpPr txBox="1">
            <a:spLocks noGrp="1"/>
          </p:cNvSpPr>
          <p:nvPr>
            <p:ph type="title"/>
          </p:nvPr>
        </p:nvSpPr>
        <p:spPr>
          <a:xfrm>
            <a:off x="5494868" y="-128057"/>
            <a:ext cx="5173132" cy="1143001"/>
          </a:xfrm>
          <a:prstGeom prst="rect">
            <a:avLst/>
          </a:prstGeom>
        </p:spPr>
        <p:txBody>
          <a:bodyPr/>
          <a:lstStyle>
            <a:lvl1pPr defTabSz="429768">
              <a:defRPr sz="4136" b="1" i="1" u="sng"/>
            </a:lvl1pPr>
          </a:lstStyle>
          <a:p>
            <a:r>
              <a:t>Stabilizing Selection</a:t>
            </a:r>
          </a:p>
        </p:txBody>
      </p:sp>
      <p:pic>
        <p:nvPicPr>
          <p:cNvPr id="422" name="screen-capture-8.png" descr="screen-capture-8.png"/>
          <p:cNvPicPr>
            <a:picLocks noChangeAspect="1"/>
          </p:cNvPicPr>
          <p:nvPr/>
        </p:nvPicPr>
        <p:blipFill>
          <a:blip r:embed="rId2">
            <a:extLst/>
          </a:blip>
          <a:stretch>
            <a:fillRect/>
          </a:stretch>
        </p:blipFill>
        <p:spPr>
          <a:xfrm>
            <a:off x="1735666" y="986721"/>
            <a:ext cx="6350001" cy="3330187"/>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423" name="screen-capture-9.png" descr="screen-capture-9.png"/>
          <p:cNvPicPr>
            <a:picLocks noChangeAspect="1"/>
          </p:cNvPicPr>
          <p:nvPr/>
        </p:nvPicPr>
        <p:blipFill>
          <a:blip r:embed="rId3">
            <a:extLst/>
          </a:blip>
          <a:stretch>
            <a:fillRect/>
          </a:stretch>
        </p:blipFill>
        <p:spPr>
          <a:xfrm>
            <a:off x="6194779" y="4500351"/>
            <a:ext cx="4289779" cy="2150173"/>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424" name="screen-capture-13.png" descr="screen-capture-13.png"/>
          <p:cNvPicPr>
            <a:picLocks noChangeAspect="1"/>
          </p:cNvPicPr>
          <p:nvPr/>
        </p:nvPicPr>
        <p:blipFill>
          <a:blip r:embed="rId4">
            <a:extLst/>
          </a:blip>
          <a:stretch>
            <a:fillRect/>
          </a:stretch>
        </p:blipFill>
        <p:spPr>
          <a:xfrm>
            <a:off x="1890889" y="5114491"/>
            <a:ext cx="3866445" cy="729627"/>
          </a:xfrm>
          <a:prstGeom prst="rect">
            <a:avLst/>
          </a:prstGeom>
          <a:ln>
            <a:solidFill>
              <a:srgbClr val="FF0000"/>
            </a:solidFill>
          </a:ln>
        </p:spPr>
      </p:pic>
    </p:spTree>
    <p:extLst>
      <p:ext uri="{BB962C8B-B14F-4D97-AF65-F5344CB8AC3E}">
        <p14:creationId xmlns:p14="http://schemas.microsoft.com/office/powerpoint/2010/main" val="399248796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00">
            <a:alpha val="32000"/>
          </a:srgbClr>
        </a:solidFill>
        <a:effectLst/>
      </p:bgPr>
    </p:bg>
    <p:spTree>
      <p:nvGrpSpPr>
        <p:cNvPr id="1" name=""/>
        <p:cNvGrpSpPr/>
        <p:nvPr/>
      </p:nvGrpSpPr>
      <p:grpSpPr>
        <a:xfrm>
          <a:off x="0" y="0"/>
          <a:ext cx="0" cy="0"/>
          <a:chOff x="0" y="0"/>
          <a:chExt cx="0" cy="0"/>
        </a:xfrm>
      </p:grpSpPr>
      <p:sp>
        <p:nvSpPr>
          <p:cNvPr id="426" name="Disruptive Selection"/>
          <p:cNvSpPr txBox="1">
            <a:spLocks noGrp="1"/>
          </p:cNvSpPr>
          <p:nvPr>
            <p:ph type="title"/>
          </p:nvPr>
        </p:nvSpPr>
        <p:spPr>
          <a:xfrm>
            <a:off x="5339644" y="6527"/>
            <a:ext cx="5328357" cy="1143001"/>
          </a:xfrm>
          <a:prstGeom prst="rect">
            <a:avLst/>
          </a:prstGeom>
        </p:spPr>
        <p:txBody>
          <a:bodyPr/>
          <a:lstStyle>
            <a:lvl1pPr defTabSz="448055">
              <a:defRPr sz="4312" b="1" i="1" u="sng"/>
            </a:lvl1pPr>
          </a:lstStyle>
          <a:p>
            <a:r>
              <a:t>Disruptive Selection</a:t>
            </a:r>
          </a:p>
        </p:txBody>
      </p:sp>
      <p:pic>
        <p:nvPicPr>
          <p:cNvPr id="427" name="screen-capture-10.png" descr="screen-capture-10.png"/>
          <p:cNvPicPr>
            <a:picLocks noChangeAspect="1"/>
          </p:cNvPicPr>
          <p:nvPr/>
        </p:nvPicPr>
        <p:blipFill>
          <a:blip r:embed="rId2">
            <a:extLst/>
          </a:blip>
          <a:stretch>
            <a:fillRect/>
          </a:stretch>
        </p:blipFill>
        <p:spPr>
          <a:xfrm>
            <a:off x="1679222" y="1149526"/>
            <a:ext cx="6674557" cy="3513389"/>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428" name="screen-capture-11.png" descr="screen-capture-11.png"/>
          <p:cNvPicPr>
            <a:picLocks noChangeAspect="1"/>
          </p:cNvPicPr>
          <p:nvPr/>
        </p:nvPicPr>
        <p:blipFill>
          <a:blip r:embed="rId3">
            <a:extLst/>
          </a:blip>
          <a:stretch>
            <a:fillRect/>
          </a:stretch>
        </p:blipFill>
        <p:spPr>
          <a:xfrm>
            <a:off x="6039556" y="4789913"/>
            <a:ext cx="4459112" cy="1898376"/>
          </a:xfrm>
          <a:prstGeom prst="rect">
            <a:avLst/>
          </a:prstGeom>
          <a:ln w="38100" cap="sq">
            <a:solidFill>
              <a:srgbClr val="000000"/>
            </a:solidFill>
            <a:miter/>
          </a:ln>
          <a:effectLst>
            <a:outerShdw blurRad="50800" dist="38100" dir="2700000" rotWithShape="0">
              <a:srgbClr val="000000">
                <a:alpha val="43000"/>
              </a:srgbClr>
            </a:outerShdw>
          </a:effectLst>
        </p:spPr>
      </p:pic>
      <p:pic>
        <p:nvPicPr>
          <p:cNvPr id="429" name="screen-capture-14.png" descr="screen-capture-14.png"/>
          <p:cNvPicPr>
            <a:picLocks noChangeAspect="1"/>
          </p:cNvPicPr>
          <p:nvPr/>
        </p:nvPicPr>
        <p:blipFill>
          <a:blip r:embed="rId4">
            <a:extLst/>
          </a:blip>
          <a:stretch>
            <a:fillRect/>
          </a:stretch>
        </p:blipFill>
        <p:spPr>
          <a:xfrm>
            <a:off x="1806222" y="5382329"/>
            <a:ext cx="3829353" cy="693764"/>
          </a:xfrm>
          <a:prstGeom prst="rect">
            <a:avLst/>
          </a:prstGeom>
          <a:ln>
            <a:solidFill>
              <a:srgbClr val="FF0000"/>
            </a:solidFill>
          </a:ln>
        </p:spPr>
      </p:pic>
    </p:spTree>
    <p:extLst>
      <p:ext uri="{BB962C8B-B14F-4D97-AF65-F5344CB8AC3E}">
        <p14:creationId xmlns:p14="http://schemas.microsoft.com/office/powerpoint/2010/main" val="421456016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00">
            <a:alpha val="32000"/>
          </a:srgbClr>
        </a:solidFill>
        <a:effectLst/>
      </p:bgPr>
    </p:bg>
    <p:spTree>
      <p:nvGrpSpPr>
        <p:cNvPr id="1" name=""/>
        <p:cNvGrpSpPr/>
        <p:nvPr/>
      </p:nvGrpSpPr>
      <p:grpSpPr>
        <a:xfrm>
          <a:off x="0" y="0"/>
          <a:ext cx="0" cy="0"/>
          <a:chOff x="0" y="0"/>
          <a:chExt cx="0" cy="0"/>
        </a:xfrm>
      </p:grpSpPr>
      <p:sp>
        <p:nvSpPr>
          <p:cNvPr id="431" name="Genetic Drift"/>
          <p:cNvSpPr txBox="1">
            <a:spLocks noGrp="1"/>
          </p:cNvSpPr>
          <p:nvPr>
            <p:ph type="title"/>
          </p:nvPr>
        </p:nvSpPr>
        <p:spPr>
          <a:xfrm>
            <a:off x="1981200" y="-1940"/>
            <a:ext cx="8229600" cy="1143001"/>
          </a:xfrm>
          <a:prstGeom prst="rect">
            <a:avLst/>
          </a:prstGeom>
        </p:spPr>
        <p:txBody>
          <a:bodyPr/>
          <a:lstStyle>
            <a:lvl1pPr>
              <a:defRPr b="1"/>
            </a:lvl1pPr>
          </a:lstStyle>
          <a:p>
            <a:r>
              <a:t>Genetic Drift</a:t>
            </a:r>
          </a:p>
        </p:txBody>
      </p:sp>
      <p:sp>
        <p:nvSpPr>
          <p:cNvPr id="432" name="This occurs when individuals with a specific allele leave more descendants than other individuals, just by chance."/>
          <p:cNvSpPr txBox="1">
            <a:spLocks noGrp="1"/>
          </p:cNvSpPr>
          <p:nvPr>
            <p:ph type="body" idx="1"/>
          </p:nvPr>
        </p:nvSpPr>
        <p:spPr>
          <a:xfrm>
            <a:off x="1981200" y="991484"/>
            <a:ext cx="8229600" cy="4525963"/>
          </a:xfrm>
          <a:prstGeom prst="rect">
            <a:avLst/>
          </a:prstGeom>
        </p:spPr>
        <p:txBody>
          <a:bodyPr/>
          <a:lstStyle/>
          <a:p>
            <a:r>
              <a:t>This occurs when individuals with a specific allele leave more descendants than other individuals, just by chance. </a:t>
            </a:r>
          </a:p>
        </p:txBody>
      </p:sp>
      <p:pic>
        <p:nvPicPr>
          <p:cNvPr id="433" name="beetles_mech3.gif" descr="beetles_mech3.gif"/>
          <p:cNvPicPr>
            <a:picLocks noChangeAspect="1"/>
          </p:cNvPicPr>
          <p:nvPr/>
        </p:nvPicPr>
        <p:blipFill>
          <a:blip r:embed="rId2">
            <a:extLst/>
          </a:blip>
          <a:stretch>
            <a:fillRect/>
          </a:stretch>
        </p:blipFill>
        <p:spPr>
          <a:xfrm>
            <a:off x="2361495" y="2737555"/>
            <a:ext cx="7450215" cy="3610330"/>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371999972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00">
            <a:alpha val="32000"/>
          </a:srgbClr>
        </a:solidFill>
        <a:effectLst/>
      </p:bgPr>
    </p:bg>
    <p:spTree>
      <p:nvGrpSpPr>
        <p:cNvPr id="1" name=""/>
        <p:cNvGrpSpPr/>
        <p:nvPr/>
      </p:nvGrpSpPr>
      <p:grpSpPr>
        <a:xfrm>
          <a:off x="0" y="0"/>
          <a:ext cx="0" cy="0"/>
          <a:chOff x="0" y="0"/>
          <a:chExt cx="0" cy="0"/>
        </a:xfrm>
      </p:grpSpPr>
      <p:sp>
        <p:nvSpPr>
          <p:cNvPr id="435" name="Founder Effect"/>
          <p:cNvSpPr txBox="1">
            <a:spLocks noGrp="1"/>
          </p:cNvSpPr>
          <p:nvPr>
            <p:ph type="title"/>
          </p:nvPr>
        </p:nvSpPr>
        <p:spPr>
          <a:xfrm>
            <a:off x="1981200" y="-120474"/>
            <a:ext cx="8229600" cy="1143001"/>
          </a:xfrm>
          <a:prstGeom prst="rect">
            <a:avLst/>
          </a:prstGeom>
        </p:spPr>
        <p:txBody>
          <a:bodyPr/>
          <a:lstStyle>
            <a:lvl1pPr>
              <a:defRPr b="1"/>
            </a:lvl1pPr>
          </a:lstStyle>
          <a:p>
            <a:r>
              <a:t>Founder Effect</a:t>
            </a:r>
          </a:p>
        </p:txBody>
      </p:sp>
      <p:sp>
        <p:nvSpPr>
          <p:cNvPr id="436" name="Genetic drift that occurs when a small group of individuals leaves the main population and moves into a new habitat."/>
          <p:cNvSpPr txBox="1">
            <a:spLocks noGrp="1"/>
          </p:cNvSpPr>
          <p:nvPr>
            <p:ph type="body" idx="1"/>
          </p:nvPr>
        </p:nvSpPr>
        <p:spPr>
          <a:xfrm>
            <a:off x="1981200" y="796750"/>
            <a:ext cx="8229600" cy="4525963"/>
          </a:xfrm>
          <a:prstGeom prst="rect">
            <a:avLst/>
          </a:prstGeom>
        </p:spPr>
        <p:txBody>
          <a:bodyPr/>
          <a:lstStyle/>
          <a:p>
            <a:r>
              <a:t>Genetic drift that occurs when a small group of individuals leaves the main population and moves into a new habitat.</a:t>
            </a:r>
          </a:p>
        </p:txBody>
      </p:sp>
      <p:pic>
        <p:nvPicPr>
          <p:cNvPr id="437" name="aHR0cHM6Ly9pLmltZ3VyLmNvbS9KVWk2ZW40LmpwZw==.jpg" descr="aHR0cHM6Ly9pLmltZ3VyLmNvbS9KVWk2ZW40LmpwZw==.jpg"/>
          <p:cNvPicPr>
            <a:picLocks noChangeAspect="1"/>
          </p:cNvPicPr>
          <p:nvPr/>
        </p:nvPicPr>
        <p:blipFill>
          <a:blip r:embed="rId2">
            <a:extLst/>
          </a:blip>
          <a:stretch>
            <a:fillRect/>
          </a:stretch>
        </p:blipFill>
        <p:spPr>
          <a:xfrm>
            <a:off x="3259665" y="2423179"/>
            <a:ext cx="5686780" cy="4293710"/>
          </a:xfrm>
          <a:prstGeom prst="rect">
            <a:avLst/>
          </a:prstGeom>
          <a:ln w="38100" cap="sq">
            <a:solidFill>
              <a:srgbClr val="000000"/>
            </a:solidFill>
            <a:miter/>
          </a:ln>
          <a:effectLst>
            <a:outerShdw blurRad="50800" dist="38100" dir="2700000" rotWithShape="0">
              <a:srgbClr val="000000">
                <a:alpha val="43000"/>
              </a:srgbClr>
            </a:outerShdw>
          </a:effectLst>
        </p:spPr>
      </p:pic>
    </p:spTree>
    <p:extLst>
      <p:ext uri="{BB962C8B-B14F-4D97-AF65-F5344CB8AC3E}">
        <p14:creationId xmlns:p14="http://schemas.microsoft.com/office/powerpoint/2010/main" val="173850718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00">
            <a:alpha val="32000"/>
          </a:srgbClr>
        </a:solidFill>
        <a:effectLst/>
      </p:bgPr>
    </p:bg>
    <p:spTree>
      <p:nvGrpSpPr>
        <p:cNvPr id="1" name=""/>
        <p:cNvGrpSpPr/>
        <p:nvPr/>
      </p:nvGrpSpPr>
      <p:grpSpPr>
        <a:xfrm>
          <a:off x="0" y="0"/>
          <a:ext cx="0" cy="0"/>
          <a:chOff x="0" y="0"/>
          <a:chExt cx="0" cy="0"/>
        </a:xfrm>
      </p:grpSpPr>
      <p:sp>
        <p:nvSpPr>
          <p:cNvPr id="439" name="The Process of Speciation"/>
          <p:cNvSpPr txBox="1">
            <a:spLocks noGrp="1"/>
          </p:cNvSpPr>
          <p:nvPr>
            <p:ph type="ctrTitle"/>
          </p:nvPr>
        </p:nvSpPr>
        <p:spPr>
          <a:xfrm>
            <a:off x="2209800" y="-354"/>
            <a:ext cx="7772400" cy="1470026"/>
          </a:xfrm>
          <a:prstGeom prst="rect">
            <a:avLst/>
          </a:prstGeom>
        </p:spPr>
        <p:txBody>
          <a:bodyPr/>
          <a:lstStyle>
            <a:lvl1pPr>
              <a:defRPr b="1"/>
            </a:lvl1pPr>
          </a:lstStyle>
          <a:p>
            <a:r>
              <a:t>The Process of Speciation</a:t>
            </a:r>
          </a:p>
        </p:txBody>
      </p:sp>
      <p:pic>
        <p:nvPicPr>
          <p:cNvPr id="440" name="speciation_med.jpeg" descr="speciation_med.jpeg"/>
          <p:cNvPicPr>
            <a:picLocks noChangeAspect="1"/>
          </p:cNvPicPr>
          <p:nvPr/>
        </p:nvPicPr>
        <p:blipFill>
          <a:blip r:embed="rId2">
            <a:extLst/>
          </a:blip>
          <a:stretch>
            <a:fillRect/>
          </a:stretch>
        </p:blipFill>
        <p:spPr>
          <a:xfrm>
            <a:off x="2026355" y="1198351"/>
            <a:ext cx="8153401" cy="5399539"/>
          </a:xfrm>
          <a:prstGeom prst="rect">
            <a:avLst/>
          </a:prstGeom>
          <a:ln w="12700">
            <a:miter lim="400000"/>
          </a:ln>
        </p:spPr>
      </p:pic>
    </p:spTree>
    <p:extLst>
      <p:ext uri="{BB962C8B-B14F-4D97-AF65-F5344CB8AC3E}">
        <p14:creationId xmlns:p14="http://schemas.microsoft.com/office/powerpoint/2010/main" val="1291904836"/>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00">
            <a:alpha val="32000"/>
          </a:srgbClr>
        </a:solidFill>
        <a:effectLst/>
      </p:bgPr>
    </p:bg>
    <p:spTree>
      <p:nvGrpSpPr>
        <p:cNvPr id="1" name=""/>
        <p:cNvGrpSpPr/>
        <p:nvPr/>
      </p:nvGrpSpPr>
      <p:grpSpPr>
        <a:xfrm>
          <a:off x="0" y="0"/>
          <a:ext cx="0" cy="0"/>
          <a:chOff x="0" y="0"/>
          <a:chExt cx="0" cy="0"/>
        </a:xfrm>
      </p:grpSpPr>
      <p:sp>
        <p:nvSpPr>
          <p:cNvPr id="442" name="Speciation: is the formation of new species.…"/>
          <p:cNvSpPr txBox="1">
            <a:spLocks noGrp="1"/>
          </p:cNvSpPr>
          <p:nvPr>
            <p:ph type="body" idx="1"/>
          </p:nvPr>
        </p:nvSpPr>
        <p:spPr>
          <a:xfrm>
            <a:off x="1981200" y="488686"/>
            <a:ext cx="8229600" cy="4525963"/>
          </a:xfrm>
          <a:prstGeom prst="rect">
            <a:avLst/>
          </a:prstGeom>
        </p:spPr>
        <p:txBody>
          <a:bodyPr/>
          <a:lstStyle/>
          <a:p>
            <a:pPr>
              <a:defRPr b="1"/>
            </a:pPr>
            <a:r>
              <a:t>Speciation</a:t>
            </a:r>
            <a:r>
              <a:rPr b="0"/>
              <a:t>: is the formation of new species.</a:t>
            </a:r>
          </a:p>
          <a:p>
            <a:pPr marL="742950" lvl="1" indent="-285750">
              <a:spcBef>
                <a:spcPts val="600"/>
              </a:spcBef>
              <a:defRPr sz="2800"/>
            </a:pPr>
            <a:r>
              <a:t>In order for one species to become two new species, the gene pools of two populations must be separated.</a:t>
            </a:r>
          </a:p>
        </p:txBody>
      </p:sp>
      <p:pic>
        <p:nvPicPr>
          <p:cNvPr id="443" name="maui_outline_10_white.jpg" descr="maui_outline_10_white.jpg"/>
          <p:cNvPicPr>
            <a:picLocks noChangeAspect="1"/>
          </p:cNvPicPr>
          <p:nvPr/>
        </p:nvPicPr>
        <p:blipFill>
          <a:blip r:embed="rId2">
            <a:extLst/>
          </a:blip>
          <a:stretch>
            <a:fillRect/>
          </a:stretch>
        </p:blipFill>
        <p:spPr>
          <a:xfrm>
            <a:off x="1524001" y="2751666"/>
            <a:ext cx="4679144" cy="3203222"/>
          </a:xfrm>
          <a:prstGeom prst="rect">
            <a:avLst/>
          </a:prstGeom>
          <a:ln w="12700">
            <a:miter lim="400000"/>
          </a:ln>
        </p:spPr>
      </p:pic>
      <p:pic>
        <p:nvPicPr>
          <p:cNvPr id="444" name="afghanistan.jpg" descr="afghanistan.jpg"/>
          <p:cNvPicPr>
            <a:picLocks noChangeAspect="1"/>
          </p:cNvPicPr>
          <p:nvPr/>
        </p:nvPicPr>
        <p:blipFill>
          <a:blip r:embed="rId3">
            <a:extLst/>
          </a:blip>
          <a:stretch>
            <a:fillRect/>
          </a:stretch>
        </p:blipFill>
        <p:spPr>
          <a:xfrm>
            <a:off x="7199488" y="3090332"/>
            <a:ext cx="3468512" cy="2846749"/>
          </a:xfrm>
          <a:prstGeom prst="rect">
            <a:avLst/>
          </a:prstGeom>
          <a:ln w="12700">
            <a:miter lim="400000"/>
          </a:ln>
        </p:spPr>
      </p:pic>
      <p:pic>
        <p:nvPicPr>
          <p:cNvPr id="445" name="lanai_outline_10_white.jpg" descr="lanai_outline_10_white.jpg"/>
          <p:cNvPicPr>
            <a:picLocks noChangeAspect="1"/>
          </p:cNvPicPr>
          <p:nvPr/>
        </p:nvPicPr>
        <p:blipFill>
          <a:blip r:embed="rId4">
            <a:extLst/>
          </a:blip>
          <a:stretch>
            <a:fillRect/>
          </a:stretch>
        </p:blipFill>
        <p:spPr>
          <a:xfrm rot="14657340">
            <a:off x="6420555" y="2565042"/>
            <a:ext cx="1777363" cy="1216736"/>
          </a:xfrm>
          <a:prstGeom prst="rect">
            <a:avLst/>
          </a:prstGeom>
          <a:ln w="12700">
            <a:miter lim="400000"/>
          </a:ln>
        </p:spPr>
      </p:pic>
      <p:pic>
        <p:nvPicPr>
          <p:cNvPr id="446" name="transparent-arrow-clip-art-at-clker-com-vector-clip-art-online-LalJfZ-clipart.png" descr="transparent-arrow-clip-art-at-clker-com-vector-clip-art-online-LalJfZ-clipart.png"/>
          <p:cNvPicPr>
            <a:picLocks noChangeAspect="1"/>
          </p:cNvPicPr>
          <p:nvPr/>
        </p:nvPicPr>
        <p:blipFill>
          <a:blip r:embed="rId5">
            <a:extLst/>
          </a:blip>
          <a:stretch>
            <a:fillRect/>
          </a:stretch>
        </p:blipFill>
        <p:spPr>
          <a:xfrm>
            <a:off x="6263257" y="4238035"/>
            <a:ext cx="868385" cy="661420"/>
          </a:xfrm>
          <a:prstGeom prst="rect">
            <a:avLst/>
          </a:prstGeom>
          <a:ln w="12700">
            <a:miter lim="400000"/>
          </a:ln>
        </p:spPr>
      </p:pic>
      <p:sp>
        <p:nvSpPr>
          <p:cNvPr id="447" name="Jumpers and Gathers"/>
          <p:cNvSpPr txBox="1"/>
          <p:nvPr/>
        </p:nvSpPr>
        <p:spPr>
          <a:xfrm>
            <a:off x="3533842" y="5954889"/>
            <a:ext cx="5039198" cy="769441"/>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lvl1pPr>
              <a:defRPr sz="4400" b="1"/>
            </a:lvl1pPr>
          </a:lstStyle>
          <a:p>
            <a:pPr defTabSz="457200" hangingPunct="0"/>
            <a:r>
              <a:rPr kern="0">
                <a:solidFill>
                  <a:srgbClr val="000000"/>
                </a:solidFill>
                <a:latin typeface="Calibri"/>
                <a:cs typeface="Calibri"/>
                <a:sym typeface="Calibri"/>
              </a:rPr>
              <a:t>Jumpers and Gathers</a:t>
            </a:r>
          </a:p>
        </p:txBody>
      </p:sp>
    </p:spTree>
    <p:extLst>
      <p:ext uri="{BB962C8B-B14F-4D97-AF65-F5344CB8AC3E}">
        <p14:creationId xmlns:p14="http://schemas.microsoft.com/office/powerpoint/2010/main" val="376728183"/>
      </p:ext>
    </p:extLst>
  </p:cSld>
  <p:clrMapOvr>
    <a:masterClrMapping/>
  </p:clrMapOvr>
  <p:transition spd="med"/>
</p:sld>
</file>

<file path=ppt/theme/theme1.xml><?xml version="1.0" encoding="utf-8"?>
<a:theme xmlns:a="http://schemas.openxmlformats.org/drawingml/2006/main" name="1_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407</Words>
  <Application>Microsoft Office PowerPoint</Application>
  <PresentationFormat>Widescreen</PresentationFormat>
  <Paragraphs>47</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Helvetica</vt:lpstr>
      <vt:lpstr>Times</vt:lpstr>
      <vt:lpstr>1_Office Theme</vt:lpstr>
      <vt:lpstr>Modes of Natural Selection</vt:lpstr>
      <vt:lpstr>PowerPoint Presentation</vt:lpstr>
      <vt:lpstr>Directional Selection</vt:lpstr>
      <vt:lpstr>Stabilizing Selection</vt:lpstr>
      <vt:lpstr>Disruptive Selection</vt:lpstr>
      <vt:lpstr>Genetic Drift</vt:lpstr>
      <vt:lpstr>Founder Effect</vt:lpstr>
      <vt:lpstr>The Process of Speciation</vt:lpstr>
      <vt:lpstr>PowerPoint Presentation</vt:lpstr>
      <vt:lpstr>PowerPoint Presentation</vt:lpstr>
      <vt:lpstr>THE HISTORY OF LIFE</vt:lpstr>
      <vt:lpstr>PowerPoint Presentation</vt:lpstr>
      <vt:lpstr>PowerPoint Presentation</vt:lpstr>
      <vt:lpstr>Earth’s Earliest Self-Portrait</vt:lpstr>
      <vt:lpstr>Spontaneous Generation</vt:lpstr>
      <vt:lpstr>Spontaneous Scientists</vt:lpstr>
      <vt:lpstr>Spontaneous Scientists</vt:lpstr>
      <vt:lpstr>Spontaneous Scientists</vt:lpstr>
      <vt:lpstr>Heterotroph Hypothesis</vt:lpstr>
      <vt:lpstr>Endosymbiosis</vt:lpstr>
    </vt:vector>
  </TitlesOfParts>
  <Company>Charlotte Mecklenburg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Modes of Natural Selection</dc:title>
  <dc:creator>Pasciak, Lauren A.</dc:creator>
  <cp:lastModifiedBy>Pasciak, Lauren A.</cp:lastModifiedBy>
  <cp:revision>1</cp:revision>
  <dcterms:created xsi:type="dcterms:W3CDTF">2018-04-20T14:16:38Z</dcterms:created>
  <dcterms:modified xsi:type="dcterms:W3CDTF">2018-04-20T14:16:45Z</dcterms:modified>
</cp:coreProperties>
</file>