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9" r:id="rId2"/>
    <p:sldId id="320" r:id="rId3"/>
    <p:sldId id="321" r:id="rId4"/>
    <p:sldId id="322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000" autoAdjust="0"/>
    <p:restoredTop sz="94663"/>
  </p:normalViewPr>
  <p:slideViewPr>
    <p:cSldViewPr snapToGrid="0" snapToObjects="1">
      <p:cViewPr varScale="1">
        <p:scale>
          <a:sx n="46" d="100"/>
          <a:sy n="46" d="100"/>
        </p:scale>
        <p:origin x="54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9" name="Shape 2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 defTabSz="914400">
              <a:buSzTx/>
              <a:buFontTx/>
              <a:buNone/>
              <a:defRPr>
                <a:latin typeface="Times"/>
                <a:ea typeface="Times"/>
                <a:cs typeface="Times"/>
                <a:sym typeface="Times"/>
              </a:defRPr>
            </a:lvl1pPr>
            <a:lvl2pPr marL="0" indent="457200" algn="ctr" defTabSz="914400">
              <a:buSzTx/>
              <a:buFontTx/>
              <a:buNone/>
              <a:defRPr>
                <a:latin typeface="Times"/>
                <a:ea typeface="Times"/>
                <a:cs typeface="Times"/>
                <a:sym typeface="Times"/>
              </a:defRPr>
            </a:lvl2pPr>
            <a:lvl3pPr marL="0" indent="914400" algn="ctr" defTabSz="914400">
              <a:buSzTx/>
              <a:buFontTx/>
              <a:buNone/>
              <a:defRPr>
                <a:latin typeface="Times"/>
                <a:ea typeface="Times"/>
                <a:cs typeface="Times"/>
                <a:sym typeface="Times"/>
              </a:defRPr>
            </a:lvl3pPr>
            <a:lvl4pPr marL="0" indent="1371600" algn="ctr" defTabSz="914400">
              <a:buSzTx/>
              <a:buFontTx/>
              <a:buNone/>
              <a:defRPr>
                <a:latin typeface="Times"/>
                <a:ea typeface="Times"/>
                <a:cs typeface="Times"/>
                <a:sym typeface="Times"/>
              </a:defRPr>
            </a:lvl4pPr>
            <a:lvl5pPr marL="0" indent="1828800" algn="ctr" defTabSz="914400">
              <a:buSzTx/>
              <a:buFontTx/>
              <a:buNone/>
              <a:defRPr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 defTabSz="914400">
              <a:defRPr sz="4000" b="1" cap="all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400"/>
              </a:spcBef>
              <a:buSzTx/>
              <a:buFontTx/>
              <a:buNone/>
              <a:defRPr sz="2000">
                <a:latin typeface="Times"/>
                <a:ea typeface="Times"/>
                <a:cs typeface="Times"/>
                <a:sym typeface="Times"/>
              </a:defRPr>
            </a:lvl1pPr>
            <a:lvl2pPr marL="0" indent="457200" defTabSz="914400">
              <a:spcBef>
                <a:spcPts val="400"/>
              </a:spcBef>
              <a:buSzTx/>
              <a:buFontTx/>
              <a:buNone/>
              <a:defRPr sz="2000">
                <a:latin typeface="Times"/>
                <a:ea typeface="Times"/>
                <a:cs typeface="Times"/>
                <a:sym typeface="Times"/>
              </a:defRPr>
            </a:lvl2pPr>
            <a:lvl3pPr marL="0" indent="914400" defTabSz="914400">
              <a:spcBef>
                <a:spcPts val="400"/>
              </a:spcBef>
              <a:buSzTx/>
              <a:buFontTx/>
              <a:buNone/>
              <a:defRPr sz="2000">
                <a:latin typeface="Times"/>
                <a:ea typeface="Times"/>
                <a:cs typeface="Times"/>
                <a:sym typeface="Times"/>
              </a:defRPr>
            </a:lvl3pPr>
            <a:lvl4pPr marL="0" indent="1371600" defTabSz="914400">
              <a:spcBef>
                <a:spcPts val="400"/>
              </a:spcBef>
              <a:buSzTx/>
              <a:buFontTx/>
              <a:buNone/>
              <a:defRPr sz="2000">
                <a:latin typeface="Times"/>
                <a:ea typeface="Times"/>
                <a:cs typeface="Times"/>
                <a:sym typeface="Times"/>
              </a:defRPr>
            </a:lvl4pPr>
            <a:lvl5pPr marL="0" indent="1828800" defTabSz="914400">
              <a:spcBef>
                <a:spcPts val="400"/>
              </a:spcBef>
              <a:buSzTx/>
              <a:buFontTx/>
              <a:buNone/>
              <a:defRPr sz="2000"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 defTabSz="914400">
              <a:spcBef>
                <a:spcPts val="600"/>
              </a:spcBef>
              <a:buFontTx/>
              <a:defRPr sz="2800">
                <a:latin typeface="Times"/>
                <a:ea typeface="Times"/>
                <a:cs typeface="Times"/>
                <a:sym typeface="Times"/>
              </a:defRPr>
            </a:lvl1pPr>
            <a:lvl2pPr marL="790575" indent="-333375" defTabSz="914400">
              <a:spcBef>
                <a:spcPts val="600"/>
              </a:spcBef>
              <a:buFontTx/>
              <a:defRPr sz="2800">
                <a:latin typeface="Times"/>
                <a:ea typeface="Times"/>
                <a:cs typeface="Times"/>
                <a:sym typeface="Times"/>
              </a:defRPr>
            </a:lvl2pPr>
            <a:lvl3pPr marL="1234439" indent="-320039" defTabSz="914400">
              <a:spcBef>
                <a:spcPts val="600"/>
              </a:spcBef>
              <a:buFontTx/>
              <a:defRPr sz="2800">
                <a:latin typeface="Times"/>
                <a:ea typeface="Times"/>
                <a:cs typeface="Times"/>
                <a:sym typeface="Times"/>
              </a:defRPr>
            </a:lvl3pPr>
            <a:lvl4pPr marL="1727200" indent="-355600" defTabSz="914400">
              <a:spcBef>
                <a:spcPts val="600"/>
              </a:spcBef>
              <a:buFontTx/>
              <a:defRPr sz="2800">
                <a:latin typeface="Times"/>
                <a:ea typeface="Times"/>
                <a:cs typeface="Times"/>
                <a:sym typeface="Times"/>
              </a:defRPr>
            </a:lvl4pPr>
            <a:lvl5pPr marL="2184400" indent="-355600" defTabSz="914400">
              <a:spcBef>
                <a:spcPts val="600"/>
              </a:spcBef>
              <a:buFontTx/>
              <a:defRPr sz="2800"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lvl1pPr>
            <a:lvl2pPr marL="0" indent="45720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lvl2pPr>
            <a:lvl3pPr marL="0" indent="91440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lvl3pPr>
            <a:lvl4pPr marL="0" indent="137160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lvl4pPr>
            <a:lvl5pPr marL="0" indent="182880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Rectangle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defTabSz="914400">
              <a:spcBef>
                <a:spcPts val="500"/>
              </a:spcBef>
              <a:buSzTx/>
              <a:buFontTx/>
              <a:buNone/>
              <a:defRPr sz="2400" b="1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1pPr>
            <a:lvl2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2pPr>
            <a:lvl3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3pPr>
            <a:lvl4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4pPr>
            <a:lvl5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Rectangle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pPr>
            <a:endParaRPr/>
          </a:p>
        </p:txBody>
      </p:sp>
      <p:sp>
        <p:nvSpPr>
          <p:cNvPr id="1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 defTabSz="914400">
              <a:defRPr sz="2000" b="1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82" name="Imag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lvl1pPr>
            <a:lvl2pPr marL="0" indent="45720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lvl2pPr>
            <a:lvl3pPr marL="0" indent="91440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lvl3pPr>
            <a:lvl4pPr marL="0" indent="137160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lvl4pPr>
            <a:lvl5pPr marL="0" indent="1828800" defTabSz="914400">
              <a:spcBef>
                <a:spcPts val="300"/>
              </a:spcBef>
              <a:buSzTx/>
              <a:buFontTx/>
              <a:buNone/>
              <a:defRPr sz="1400"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1pPr>
            <a:lvl2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2pPr>
            <a:lvl3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3pPr>
            <a:lvl4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4pPr>
            <a:lvl5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 txBox="1">
            <a:spLocks noGrp="1"/>
          </p:cNvSpPr>
          <p:nvPr>
            <p:ph type="title"/>
          </p:nvPr>
        </p:nvSpPr>
        <p:spPr>
          <a:xfrm>
            <a:off x="6515100" y="609600"/>
            <a:ext cx="1943100" cy="5486400"/>
          </a:xfrm>
          <a:prstGeom prst="rect">
            <a:avLst/>
          </a:prstGeom>
        </p:spPr>
        <p:txBody>
          <a:bodyPr/>
          <a:lstStyle>
            <a:lvl1pPr defTabSz="914400">
              <a:defRPr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Title Text</a:t>
            </a:r>
          </a:p>
        </p:txBody>
      </p:sp>
      <p:sp>
        <p:nvSpPr>
          <p:cNvPr id="201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5676900" cy="5486400"/>
          </a:xfrm>
          <a:prstGeom prst="rect">
            <a:avLst/>
          </a:prstGeom>
        </p:spPr>
        <p:txBody>
          <a:bodyPr/>
          <a:lstStyle>
            <a:lvl1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1pPr>
            <a:lvl2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2pPr>
            <a:lvl3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3pPr>
            <a:lvl4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4pPr>
            <a:lvl5pPr defTabSz="914400">
              <a:buFontTx/>
              <a:defRPr>
                <a:latin typeface="Times"/>
                <a:ea typeface="Times"/>
                <a:cs typeface="Times"/>
                <a:sym typeface="Time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Rectangle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Rectangle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  <p:sldLayoutId id="2147483665" r:id="rId16"/>
    <p:sldLayoutId id="2147483667" r:id="rId17"/>
    <p:sldLayoutId id="2147483668" r:id="rId18"/>
    <p:sldLayoutId id="2147483669" r:id="rId19"/>
    <p:sldLayoutId id="2147483670" r:id="rId20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Mcm_Mag2_Paleontology_Featured.jpg" descr="Mcm_Mag2_Paleontology_Featured.jpg"/>
          <p:cNvPicPr>
            <a:picLocks noChangeAspect="1"/>
          </p:cNvPicPr>
          <p:nvPr/>
        </p:nvPicPr>
        <p:blipFill>
          <a:blip r:embed="rId2">
            <a:extLst/>
          </a:blip>
          <a:srcRect t="1998" b="1998"/>
          <a:stretch>
            <a:fillRect/>
          </a:stretch>
        </p:blipFill>
        <p:spPr>
          <a:xfrm>
            <a:off x="259644" y="1938868"/>
            <a:ext cx="8636605" cy="4749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97" name="definition_top.gif" descr="definition_top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332" y="287867"/>
            <a:ext cx="7493001" cy="1651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Divergent Evolution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/>
            </a:lvl1pPr>
          </a:lstStyle>
          <a:p>
            <a:r>
              <a:t>Divergent Evolution</a:t>
            </a:r>
          </a:p>
        </p:txBody>
      </p:sp>
      <p:sp>
        <p:nvSpPr>
          <p:cNvPr id="605" name="The accumulation of differences between groups, leading to the formation of new species.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The accumulation of differences between groups, leading to the formation of new species.</a:t>
            </a:r>
          </a:p>
        </p:txBody>
      </p:sp>
      <p:pic>
        <p:nvPicPr>
          <p:cNvPr id="606" name="divergent butterflies.gif" descr="divergent butterflies.g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3555" y="2964777"/>
            <a:ext cx="3536245" cy="3524217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607" name="TrixieTrans.png" descr="TrixieTran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77554" y="4220247"/>
            <a:ext cx="3598335" cy="24825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9" name="teor-a-sumas-ii-con-llevadas-sumas-y-restas-vOS6PP-clipart.png" descr="teor-a-sumas-ii-con-llevadas-sumas-y-restas-vOS6PP-clipar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291666" y="3407859"/>
            <a:ext cx="4755445" cy="3450141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Coevolution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/>
          <a:lstStyle>
            <a:lvl1pPr>
              <a:defRPr sz="6000" b="1"/>
            </a:lvl1pPr>
          </a:lstStyle>
          <a:p>
            <a:r>
              <a:t>Coevolution</a:t>
            </a:r>
          </a:p>
        </p:txBody>
      </p:sp>
      <p:sp>
        <p:nvSpPr>
          <p:cNvPr id="611" name="The process by which two species evolve in response to changes in each other."/>
          <p:cNvSpPr txBox="1">
            <a:spLocks noGrp="1"/>
          </p:cNvSpPr>
          <p:nvPr>
            <p:ph type="body" idx="1"/>
          </p:nvPr>
        </p:nvSpPr>
        <p:spPr>
          <a:xfrm>
            <a:off x="457200" y="1162756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The process by which two species evolve in response to changes in each other.</a:t>
            </a:r>
          </a:p>
        </p:txBody>
      </p:sp>
      <p:pic>
        <p:nvPicPr>
          <p:cNvPr id="612" name="iow-hummingbirdbill.jpg" descr="iow-hummingbirdbil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00" y="2527830"/>
            <a:ext cx="5051779" cy="382007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unctuated Equilibrium"/>
          <p:cNvSpPr txBox="1">
            <a:spLocks noGrp="1"/>
          </p:cNvSpPr>
          <p:nvPr>
            <p:ph type="title"/>
          </p:nvPr>
        </p:nvSpPr>
        <p:spPr>
          <a:xfrm>
            <a:off x="0" y="6526"/>
            <a:ext cx="868680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438911">
              <a:defRPr sz="5760" b="1"/>
            </a:lvl1pPr>
          </a:lstStyle>
          <a:p>
            <a:r>
              <a:t>Punctuated Equilibrium</a:t>
            </a:r>
          </a:p>
        </p:txBody>
      </p:sp>
      <p:sp>
        <p:nvSpPr>
          <p:cNvPr id="615" name="A pattern of evolutionary change.  In this pattern, long periods of little or no change are interrupted by short periods of rapid change."/>
          <p:cNvSpPr txBox="1">
            <a:spLocks noGrp="1"/>
          </p:cNvSpPr>
          <p:nvPr>
            <p:ph type="body" idx="1"/>
          </p:nvPr>
        </p:nvSpPr>
        <p:spPr>
          <a:xfrm>
            <a:off x="457200" y="1303867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A pattern of evolutionary change.  In this pattern, long periods of little or no change are interrupted by short periods of rapid change.</a:t>
            </a:r>
          </a:p>
        </p:txBody>
      </p:sp>
      <p:pic>
        <p:nvPicPr>
          <p:cNvPr id="616" name="punctuated-equilibrium_med.jpeg" descr="punctuated-equilibrium_med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067682"/>
            <a:ext cx="9144000" cy="34319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radualism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86800" cy="1044223"/>
          </a:xfrm>
          <a:prstGeom prst="rect">
            <a:avLst/>
          </a:prstGeom>
        </p:spPr>
        <p:txBody>
          <a:bodyPr/>
          <a:lstStyle>
            <a:lvl1pPr>
              <a:defRPr sz="6000" b="1"/>
            </a:lvl1pPr>
          </a:lstStyle>
          <a:p>
            <a:r>
              <a:t>Gradualism</a:t>
            </a:r>
          </a:p>
        </p:txBody>
      </p:sp>
      <p:sp>
        <p:nvSpPr>
          <p:cNvPr id="619" name="A hypothesis, assuming that change comes about gradually or that variation is slow in nature.…"/>
          <p:cNvSpPr txBox="1">
            <a:spLocks noGrp="1"/>
          </p:cNvSpPr>
          <p:nvPr>
            <p:ph type="body" idx="1"/>
          </p:nvPr>
        </p:nvSpPr>
        <p:spPr>
          <a:xfrm>
            <a:off x="457200" y="100189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 hypothesis, assuming that change comes about gradually or that variation is slow in nature.</a:t>
            </a:r>
          </a:p>
          <a:p>
            <a:r>
              <a:t>This was the pattern believed by Darwin.</a:t>
            </a:r>
          </a:p>
        </p:txBody>
      </p:sp>
      <p:pic>
        <p:nvPicPr>
          <p:cNvPr id="620" name="gradualism1366220715699.jpg" descr="gradualism136622071569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286431"/>
            <a:ext cx="9144000" cy="35715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Changes in developmental genes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3999" cy="1488193"/>
          </a:xfrm>
          <a:prstGeom prst="rect">
            <a:avLst/>
          </a:prstGeom>
        </p:spPr>
        <p:txBody>
          <a:bodyPr>
            <a:normAutofit/>
          </a:bodyPr>
          <a:lstStyle>
            <a:lvl1pPr defTabSz="393192">
              <a:defRPr sz="4644" b="1"/>
            </a:lvl1pPr>
          </a:lstStyle>
          <a:p>
            <a:r>
              <a:t>Changes in developmental genes</a:t>
            </a:r>
          </a:p>
        </p:txBody>
      </p:sp>
      <p:sp>
        <p:nvSpPr>
          <p:cNvPr id="623" name="May explain some large scale evolutionary change.…"/>
          <p:cNvSpPr txBox="1">
            <a:spLocks noGrp="1"/>
          </p:cNvSpPr>
          <p:nvPr>
            <p:ph type="body" sz="half" idx="1"/>
          </p:nvPr>
        </p:nvSpPr>
        <p:spPr>
          <a:xfrm>
            <a:off x="4642554" y="1640551"/>
            <a:ext cx="4255913" cy="4903083"/>
          </a:xfrm>
          <a:prstGeom prst="rect">
            <a:avLst/>
          </a:prstGeom>
        </p:spPr>
        <p:txBody>
          <a:bodyPr/>
          <a:lstStyle/>
          <a:p>
            <a:pPr marL="339470" indent="-339470" defTabSz="452627">
              <a:lnSpc>
                <a:spcPct val="90000"/>
              </a:lnSpc>
              <a:defRPr sz="3168"/>
            </a:pPr>
            <a:r>
              <a:t>May explain some large scale evolutionary change.</a:t>
            </a:r>
          </a:p>
          <a:p>
            <a:pPr marL="339470" indent="-339470" defTabSz="452627">
              <a:lnSpc>
                <a:spcPct val="90000"/>
              </a:lnSpc>
              <a:defRPr sz="3168"/>
            </a:pPr>
            <a:r>
              <a:t>For example, some scientists believe that small changes in the development of an embryo can have a large affect on the adult organism.</a:t>
            </a:r>
          </a:p>
        </p:txBody>
      </p:sp>
      <p:pic>
        <p:nvPicPr>
          <p:cNvPr id="624" name="43e-06.jpg" descr="43e-0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8761" y="1795771"/>
            <a:ext cx="4076701" cy="44450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The End."/>
          <p:cNvSpPr txBox="1">
            <a:spLocks noGrp="1"/>
          </p:cNvSpPr>
          <p:nvPr>
            <p:ph type="title"/>
          </p:nvPr>
        </p:nvSpPr>
        <p:spPr>
          <a:xfrm>
            <a:off x="-530577" y="5333470"/>
            <a:ext cx="5427135" cy="1143001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370331">
              <a:defRPr sz="7128" b="1"/>
            </a:lvl1pPr>
          </a:lstStyle>
          <a:p>
            <a:r>
              <a:t>The End.</a:t>
            </a:r>
          </a:p>
        </p:txBody>
      </p:sp>
      <p:pic>
        <p:nvPicPr>
          <p:cNvPr id="627" name="31e4df55d2558151b33e2357b019eeab.jpg" descr="31e4df55d2558151b33e2357b019eeab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8556" y="319176"/>
            <a:ext cx="4588934" cy="6105615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he Fossil Record"/>
          <p:cNvSpPr txBox="1">
            <a:spLocks noGrp="1"/>
          </p:cNvSpPr>
          <p:nvPr>
            <p:ph type="title"/>
          </p:nvPr>
        </p:nvSpPr>
        <p:spPr>
          <a:xfrm>
            <a:off x="457200" y="-12700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The Fossil Record</a:t>
            </a:r>
          </a:p>
        </p:txBody>
      </p:sp>
      <p:sp>
        <p:nvSpPr>
          <p:cNvPr id="500" name="Fossils are preserved traces of and remains of ancient life.…"/>
          <p:cNvSpPr txBox="1">
            <a:spLocks noGrp="1"/>
          </p:cNvSpPr>
          <p:nvPr>
            <p:ph type="body" idx="1"/>
          </p:nvPr>
        </p:nvSpPr>
        <p:spPr>
          <a:xfrm>
            <a:off x="457200" y="860777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Fossils are preserved traces of and remains of ancient life.</a:t>
            </a:r>
          </a:p>
          <a:p>
            <a:r>
              <a:t>Fossils form in a variety of ways.</a:t>
            </a:r>
          </a:p>
          <a:p>
            <a:r>
              <a:t>Through fossils we are able show how different groups of organisms changed over time.</a:t>
            </a:r>
          </a:p>
        </p:txBody>
      </p:sp>
      <p:pic>
        <p:nvPicPr>
          <p:cNvPr id="501" name="fossil-crayfish-lg.jpg" descr="fossil-crayfish-l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866" y="4850517"/>
            <a:ext cx="2749274" cy="18908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2" name="6a00d8341c562c53ef0133f4f00453970b-400wi.jpg" descr="6a00d8341c562c53ef0133f4f00453970b-400wi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83111" y="4469341"/>
            <a:ext cx="3005667" cy="2254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images.jpg" descr="images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6200000">
            <a:off x="3027043" y="4148525"/>
            <a:ext cx="2864136" cy="2314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The Age of Things.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The Age of Things.</a:t>
            </a:r>
          </a:p>
        </p:txBody>
      </p:sp>
      <p:sp>
        <p:nvSpPr>
          <p:cNvPr id="506" name="Relative dating: a technique that allows scientists to estimate a fossils compared to other fossils."/>
          <p:cNvSpPr txBox="1">
            <a:spLocks noGrp="1"/>
          </p:cNvSpPr>
          <p:nvPr>
            <p:ph type="body" idx="1"/>
          </p:nvPr>
        </p:nvSpPr>
        <p:spPr>
          <a:xfrm>
            <a:off x="457200" y="1089818"/>
            <a:ext cx="8229600" cy="4525963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Relative dating: </a:t>
            </a:r>
            <a:r>
              <a:rPr b="0"/>
              <a:t>a technique that</a:t>
            </a:r>
            <a:r>
              <a:t> </a:t>
            </a:r>
            <a:r>
              <a:rPr b="0"/>
              <a:t>allows scientists to estimate a fossils compared to other fossils.</a:t>
            </a:r>
          </a:p>
        </p:txBody>
      </p:sp>
      <p:pic>
        <p:nvPicPr>
          <p:cNvPr id="507" name="diagram of the rock cycle: Stage 1 weathering and erocion, stage 2 deposition, stage 3 sedimentary rock formation, satge 4 metamorphic rock formation, stage 5 deep igneous rock formation and stage 6 volcanic igneous rocks. Image reproduced by kind permission of John Reynolds and The Earth Science Teachers Association" descr="diagram of the rock cycle: Stage 1 weathering and erocion, stage 2 deposition, stage 3 sedimentary rock formation, satge 4 metamorphic rock formation, stage 5 deep igneous rock formation and stage 6 volcanic igneous rocks. Image reproduced by kind permission of John Reynolds and The Earth Science Teachers Associatio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" y="2943578"/>
            <a:ext cx="4648200" cy="3254376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508" name="image113.png" descr="image11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6983" y="2559511"/>
            <a:ext cx="3189817" cy="4047664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The Age of Things."/>
          <p:cNvSpPr txBox="1">
            <a:spLocks noGrp="1"/>
          </p:cNvSpPr>
          <p:nvPr>
            <p:ph type="title"/>
          </p:nvPr>
        </p:nvSpPr>
        <p:spPr>
          <a:xfrm>
            <a:off x="457200" y="-121357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t>The Age of Things.</a:t>
            </a:r>
          </a:p>
        </p:txBody>
      </p:sp>
      <p:sp>
        <p:nvSpPr>
          <p:cNvPr id="511" name="Radiometric Dating: a technique that allows scientists to mathematically determine the exact age of a biological sample."/>
          <p:cNvSpPr txBox="1">
            <a:spLocks noGrp="1"/>
          </p:cNvSpPr>
          <p:nvPr>
            <p:ph type="body" idx="1"/>
          </p:nvPr>
        </p:nvSpPr>
        <p:spPr>
          <a:xfrm>
            <a:off x="457200" y="824089"/>
            <a:ext cx="8229600" cy="4525964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Radiometric Dating</a:t>
            </a:r>
            <a:r>
              <a:rPr b="0"/>
              <a:t>: a technique that allows scientists to mathematically determine the exact age of a biological sample.</a:t>
            </a:r>
          </a:p>
        </p:txBody>
      </p:sp>
      <p:pic>
        <p:nvPicPr>
          <p:cNvPr id="512" name="screen-capture-1.png" descr="screen-capture-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3043" y="2511778"/>
            <a:ext cx="7904423" cy="4143729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$_35.JPG" descr="$_3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5222" y="3691092"/>
            <a:ext cx="3508905" cy="3005962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1407240700158_wps_31_MANDATORY_BYLINE_PIC_BY_A.jpg" descr="1407240700158_wps_31_MANDATORY_BYLINE_PIC_BY_A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63134" y="1568802"/>
            <a:ext cx="4584796" cy="3426532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580" name="Patterns of Evolution"/>
          <p:cNvSpPr txBox="1"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  <a:prstGeom prst="rect">
            <a:avLst/>
          </a:prstGeom>
        </p:spPr>
        <p:txBody>
          <a:bodyPr/>
          <a:lstStyle>
            <a:lvl1pPr defTabSz="425195">
              <a:defRPr sz="6138" b="1"/>
            </a:lvl1pPr>
          </a:lstStyle>
          <a:p>
            <a:r>
              <a:t>Patterns of Evolution</a:t>
            </a:r>
          </a:p>
        </p:txBody>
      </p:sp>
      <p:sp>
        <p:nvSpPr>
          <p:cNvPr id="581" name="There are several distinct patterns to how things evolve."/>
          <p:cNvSpPr txBox="1"/>
          <p:nvPr/>
        </p:nvSpPr>
        <p:spPr>
          <a:xfrm rot="21343171">
            <a:off x="1057145" y="1919268"/>
            <a:ext cx="2300113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r>
              <a:t>There are several distinct patterns to how things evolve.</a:t>
            </a:r>
          </a:p>
        </p:txBody>
      </p:sp>
      <p:pic>
        <p:nvPicPr>
          <p:cNvPr id="583" name="Trixie_toy_story_3.png" descr="Trixie_toy_story_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62904" y="5416570"/>
            <a:ext cx="1914283" cy="128832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pencil-sketch-callout.png" descr="pencil-sketch-callout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18721" y="1322292"/>
            <a:ext cx="3381905" cy="29292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Macroevolution: the large scale change over time that takes place over long periods of time.…"/>
          <p:cNvSpPr txBox="1">
            <a:spLocks noGrp="1"/>
          </p:cNvSpPr>
          <p:nvPr>
            <p:ph type="body" idx="1"/>
          </p:nvPr>
        </p:nvSpPr>
        <p:spPr>
          <a:xfrm>
            <a:off x="457200" y="338666"/>
            <a:ext cx="8229600" cy="6364111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ts val="800"/>
              </a:spcBef>
              <a:buSzTx/>
              <a:buNone/>
              <a:defRPr sz="3400" b="1" u="sng"/>
            </a:pPr>
            <a:r>
              <a:rPr dirty="0"/>
              <a:t>Macroevolution</a:t>
            </a:r>
            <a:r>
              <a:rPr u="none" dirty="0"/>
              <a:t>: the large scale change over time that takes place over long periods of time.</a:t>
            </a:r>
            <a:endParaRPr sz="2700" dirty="0"/>
          </a:p>
          <a:p>
            <a:pPr marL="0" indent="0">
              <a:lnSpc>
                <a:spcPct val="80000"/>
              </a:lnSpc>
              <a:spcBef>
                <a:spcPts val="600"/>
              </a:spcBef>
              <a:buSzTx/>
              <a:buNone/>
              <a:defRPr sz="3900"/>
            </a:pPr>
            <a:endParaRPr sz="2700" dirty="0"/>
          </a:p>
          <a:p>
            <a:pPr>
              <a:lnSpc>
                <a:spcPct val="80000"/>
              </a:lnSpc>
              <a:defRPr sz="3300"/>
            </a:pPr>
            <a:r>
              <a:rPr dirty="0"/>
              <a:t>Important patterns in macroevolution include:</a:t>
            </a:r>
            <a:endParaRPr sz="2700" dirty="0"/>
          </a:p>
          <a:p>
            <a:pPr marL="1828800" lvl="3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 b="1"/>
            </a:pPr>
            <a:r>
              <a:rPr dirty="0"/>
              <a:t>Extinction</a:t>
            </a:r>
            <a:endParaRPr sz="1700" dirty="0"/>
          </a:p>
          <a:p>
            <a:pPr marL="1828800" lvl="3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 b="1"/>
            </a:pPr>
            <a:r>
              <a:rPr dirty="0"/>
              <a:t>Adaptive Radiation</a:t>
            </a:r>
            <a:endParaRPr sz="1700" dirty="0"/>
          </a:p>
          <a:p>
            <a:pPr marL="1828800" lvl="3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 b="1"/>
            </a:pPr>
            <a:r>
              <a:rPr dirty="0"/>
              <a:t>Convergent evolution</a:t>
            </a:r>
            <a:endParaRPr sz="1700" dirty="0"/>
          </a:p>
          <a:p>
            <a:pPr marL="1828800" lvl="3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 b="1"/>
            </a:pPr>
            <a:r>
              <a:rPr dirty="0"/>
              <a:t>Divergent evolution</a:t>
            </a:r>
            <a:endParaRPr sz="1700" dirty="0"/>
          </a:p>
          <a:p>
            <a:pPr marL="1828800" lvl="3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 b="1"/>
            </a:pPr>
            <a:r>
              <a:rPr dirty="0"/>
              <a:t>Coevolution</a:t>
            </a:r>
            <a:endParaRPr sz="1700" dirty="0"/>
          </a:p>
          <a:p>
            <a:pPr marL="1828800" lvl="3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 b="1"/>
            </a:pPr>
            <a:r>
              <a:rPr dirty="0"/>
              <a:t>Punctuated equilibrium</a:t>
            </a:r>
            <a:endParaRPr sz="1700" dirty="0"/>
          </a:p>
          <a:p>
            <a:pPr marL="1828800" lvl="3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 b="1"/>
            </a:pPr>
            <a:r>
              <a:rPr dirty="0"/>
              <a:t>Gradualism</a:t>
            </a:r>
            <a:endParaRPr sz="1700" dirty="0"/>
          </a:p>
          <a:p>
            <a:pPr marL="1828800" lvl="3" indent="-514350">
              <a:lnSpc>
                <a:spcPct val="80000"/>
              </a:lnSpc>
              <a:spcBef>
                <a:spcPts val="600"/>
              </a:spcBef>
              <a:buFontTx/>
              <a:buAutoNum type="arabicPeriod"/>
              <a:defRPr sz="2700" b="1"/>
            </a:pPr>
            <a:r>
              <a:rPr dirty="0"/>
              <a:t>Changes in developmental genes</a:t>
            </a:r>
          </a:p>
        </p:txBody>
      </p:sp>
      <p:pic>
        <p:nvPicPr>
          <p:cNvPr id="586" name="e752f93440aa3f70c4866a1746a48b10.jpg" descr="e752f93440aa3f70c4866a1746a48b10.jpg"/>
          <p:cNvPicPr>
            <a:picLocks noChangeAspect="1"/>
          </p:cNvPicPr>
          <p:nvPr/>
        </p:nvPicPr>
        <p:blipFill>
          <a:blip r:embed="rId2">
            <a:extLst/>
          </a:blip>
          <a:srcRect r="9"/>
          <a:stretch>
            <a:fillRect/>
          </a:stretch>
        </p:blipFill>
        <p:spPr>
          <a:xfrm>
            <a:off x="6800136" y="2864554"/>
            <a:ext cx="2055813" cy="2582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4"/>
                  <a:pt x="0" y="10798"/>
                </a:cubicBezTo>
                <a:cubicBezTo>
                  <a:pt x="0" y="16763"/>
                  <a:pt x="4835" y="21600"/>
                  <a:pt x="10800" y="21600"/>
                </a:cubicBezTo>
                <a:cubicBezTo>
                  <a:pt x="16765" y="21600"/>
                  <a:pt x="21600" y="16763"/>
                  <a:pt x="21600" y="10798"/>
                </a:cubicBezTo>
                <a:cubicBezTo>
                  <a:pt x="21600" y="4834"/>
                  <a:pt x="16765" y="0"/>
                  <a:pt x="10800" y="0"/>
                </a:cubicBezTo>
                <a:close/>
              </a:path>
            </a:pathLst>
          </a:custGeom>
          <a:ln w="63500" cap="rnd">
            <a:solidFill>
              <a:srgbClr val="333333"/>
            </a:solidFill>
          </a:ln>
          <a:effectLst>
            <a:outerShdw blurRad="381000" dist="292100" dir="5400000" rotWithShape="0">
              <a:srgbClr val="000000">
                <a:alpha val="22000"/>
              </a:srgbClr>
            </a:outerShdw>
          </a:effec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15.jpg" descr="1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16043" y="3287888"/>
            <a:ext cx="2142068" cy="3570112"/>
          </a:xfrm>
          <a:prstGeom prst="rect">
            <a:avLst/>
          </a:prstGeom>
          <a:ln w="12700">
            <a:miter lim="400000"/>
          </a:ln>
        </p:spPr>
      </p:pic>
      <p:sp>
        <p:nvSpPr>
          <p:cNvPr id="589" name="Extinction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6000" b="1"/>
            </a:lvl1pPr>
          </a:lstStyle>
          <a:p>
            <a:r>
              <a:rPr dirty="0"/>
              <a:t>Extinction</a:t>
            </a:r>
          </a:p>
        </p:txBody>
      </p:sp>
      <p:sp>
        <p:nvSpPr>
          <p:cNvPr id="590" name="This is the disappearance, or dying out of a species.…"/>
          <p:cNvSpPr txBox="1">
            <a:spLocks noGrp="1"/>
          </p:cNvSpPr>
          <p:nvPr>
            <p:ph type="body" idx="1"/>
          </p:nvPr>
        </p:nvSpPr>
        <p:spPr>
          <a:xfrm>
            <a:off x="228600" y="1058334"/>
            <a:ext cx="8915400" cy="4525964"/>
          </a:xfrm>
          <a:prstGeom prst="rect">
            <a:avLst/>
          </a:prstGeom>
        </p:spPr>
        <p:txBody>
          <a:bodyPr/>
          <a:lstStyle/>
          <a:p>
            <a:r>
              <a:rPr dirty="0"/>
              <a:t>This is the disappearance, or dying out of a species.</a:t>
            </a:r>
          </a:p>
          <a:p>
            <a:r>
              <a:rPr dirty="0"/>
              <a:t>Most extinction occurs when species cannot compete for resources or adapt to changing environments.</a:t>
            </a:r>
          </a:p>
        </p:txBody>
      </p:sp>
      <p:pic>
        <p:nvPicPr>
          <p:cNvPr id="591" name="screenshot1.png" descr="screenshot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27177" y="3965221"/>
            <a:ext cx="3380868" cy="2540000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pic>
        <p:nvPicPr>
          <p:cNvPr id="592" name="end-is-near-dinosaur-extinct.png" descr="end-is-near-dinosaur-extinct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2156" y="3809998"/>
            <a:ext cx="2219961" cy="292100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Adaptive Radiation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86799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/>
            </a:lvl1pPr>
          </a:lstStyle>
          <a:p>
            <a:r>
              <a:t>Adaptive Radiation</a:t>
            </a:r>
          </a:p>
        </p:txBody>
      </p:sp>
      <p:pic>
        <p:nvPicPr>
          <p:cNvPr id="595" name="trixie_the_triceratops_by_kylgrv-d88ija8.png" descr="trixie_the_triceratops_by_kylgrv-d88ija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890" y="4402668"/>
            <a:ext cx="3056683" cy="23283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96" name="f1671073170f13da99e031170774d763.jpg" descr="f1671073170f13da99e031170774d763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556000" y="3215727"/>
            <a:ext cx="5258016" cy="3365131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  <p:sp>
        <p:nvSpPr>
          <p:cNvPr id="597" name="The process in which one species evolves into diverse species that live in different ways.…"/>
          <p:cNvSpPr txBox="1">
            <a:spLocks noGrp="1"/>
          </p:cNvSpPr>
          <p:nvPr>
            <p:ph type="body" idx="1"/>
          </p:nvPr>
        </p:nvSpPr>
        <p:spPr>
          <a:xfrm>
            <a:off x="457200" y="1275644"/>
            <a:ext cx="8229600" cy="4525964"/>
          </a:xfrm>
          <a:prstGeom prst="rect">
            <a:avLst/>
          </a:prstGeom>
        </p:spPr>
        <p:txBody>
          <a:bodyPr/>
          <a:lstStyle/>
          <a:p>
            <a:r>
              <a:t>The process in which one species evolves into diverse species that live in different ways.</a:t>
            </a:r>
          </a:p>
          <a:p>
            <a:r>
              <a:t>Darwin’s finches are an example.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Convergent Evolution"/>
          <p:cNvSpPr txBox="1">
            <a:spLocks noGrp="1"/>
          </p:cNvSpPr>
          <p:nvPr>
            <p:ph type="title"/>
          </p:nvPr>
        </p:nvSpPr>
        <p:spPr>
          <a:xfrm>
            <a:off x="0" y="0"/>
            <a:ext cx="86868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6000" b="1"/>
            </a:lvl1pPr>
          </a:lstStyle>
          <a:p>
            <a:r>
              <a:t>Convergent Evolution</a:t>
            </a:r>
          </a:p>
        </p:txBody>
      </p:sp>
      <p:sp>
        <p:nvSpPr>
          <p:cNvPr id="600" name="A process in which unrelated species come to look alike because they have evolved similar adaptations to similar environments.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A process in which unrelated species come to look alike because they have evolved similar adaptations to similar environments.</a:t>
            </a:r>
          </a:p>
        </p:txBody>
      </p:sp>
      <p:pic>
        <p:nvPicPr>
          <p:cNvPr id="601" name="04b91dac2a7cc75cde56af73104fc445.png" descr="04b91dac2a7cc75cde56af73104fc44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3232663"/>
            <a:ext cx="2540000" cy="362533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2" name="image5.jpg" descr="image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42166" y="2840718"/>
            <a:ext cx="5744634" cy="3833839"/>
          </a:xfrm>
          <a:prstGeom prst="rect">
            <a:avLst/>
          </a:prstGeom>
          <a:ln w="38100" cap="sq">
            <a:solidFill>
              <a:srgbClr val="000000"/>
            </a:solidFill>
            <a:miter/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8429</TotalTime>
  <Words>335</Words>
  <Application>Microsoft Office PowerPoint</Application>
  <PresentationFormat>On-screen Show (4:3)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</vt:lpstr>
      <vt:lpstr>Office Theme</vt:lpstr>
      <vt:lpstr>PowerPoint Presentation</vt:lpstr>
      <vt:lpstr>The Fossil Record</vt:lpstr>
      <vt:lpstr>The Age of Things.</vt:lpstr>
      <vt:lpstr>The Age of Things.</vt:lpstr>
      <vt:lpstr>Patterns of Evolution</vt:lpstr>
      <vt:lpstr>PowerPoint Presentation</vt:lpstr>
      <vt:lpstr>Extinction</vt:lpstr>
      <vt:lpstr>Adaptive Radiation</vt:lpstr>
      <vt:lpstr>Convergent Evolution</vt:lpstr>
      <vt:lpstr>Divergent Evolution</vt:lpstr>
      <vt:lpstr>Coevolution</vt:lpstr>
      <vt:lpstr>Punctuated Equilibrium</vt:lpstr>
      <vt:lpstr>Gradualism</vt:lpstr>
      <vt:lpstr>Changes in developmental genes</vt:lpstr>
      <vt:lpstr>The End.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Puzzle of Life’s Diversity</dc:title>
  <dc:creator>Pasciak, Lauren A.</dc:creator>
  <cp:lastModifiedBy>Pasciak, Lauren A.</cp:lastModifiedBy>
  <cp:revision>9</cp:revision>
  <dcterms:modified xsi:type="dcterms:W3CDTF">2018-04-20T14:17:25Z</dcterms:modified>
</cp:coreProperties>
</file>