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1"/>
  </p:notesMasterIdLst>
  <p:sldIdLst>
    <p:sldId id="293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88" r:id="rId15"/>
    <p:sldId id="274" r:id="rId16"/>
    <p:sldId id="275" r:id="rId17"/>
    <p:sldId id="276" r:id="rId18"/>
    <p:sldId id="277" r:id="rId19"/>
    <p:sldId id="278" r:id="rId20"/>
    <p:sldId id="279" r:id="rId21"/>
    <p:sldId id="294" r:id="rId22"/>
    <p:sldId id="295" r:id="rId23"/>
    <p:sldId id="296" r:id="rId24"/>
    <p:sldId id="297" r:id="rId25"/>
    <p:sldId id="298" r:id="rId26"/>
    <p:sldId id="299" r:id="rId27"/>
    <p:sldId id="300" r:id="rId28"/>
    <p:sldId id="301" r:id="rId29"/>
    <p:sldId id="302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84663" autoAdjust="0"/>
  </p:normalViewPr>
  <p:slideViewPr>
    <p:cSldViewPr snapToGrid="0">
      <p:cViewPr varScale="1">
        <p:scale>
          <a:sx n="76" d="100"/>
          <a:sy n="76" d="100"/>
        </p:scale>
        <p:origin x="126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2E85F9-3625-480A-BB6B-B65D5F26414A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89F99E-D839-468D-A6B1-3239A44B6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811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13: </a:t>
            </a:r>
            <a:r>
              <a:rPr lang="en-US" dirty="0" err="1" smtClean="0"/>
              <a:t>Patau</a:t>
            </a:r>
            <a:r>
              <a:rPr lang="en-US" dirty="0" smtClean="0"/>
              <a:t> Syndrome causes severe</a:t>
            </a:r>
            <a:r>
              <a:rPr lang="en-US" baseline="0" dirty="0" smtClean="0"/>
              <a:t> intellectual disability and physical defects. Most infants don’t live past the first week of their life</a:t>
            </a:r>
          </a:p>
          <a:p>
            <a:endParaRPr lang="en-US" baseline="0" dirty="0" smtClean="0"/>
          </a:p>
          <a:p>
            <a:r>
              <a:rPr lang="en-US" baseline="0" dirty="0" smtClean="0"/>
              <a:t>18: Edwards syndrome: low birth weight, small abnormally sharpened head, and birth defects in organs that is often life threatening.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9F99E-D839-468D-A6B1-3239A44B64D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383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1200" dirty="0" smtClean="0">
                <a:ea typeface="ＭＳ Ｐゴシック" panose="020B0600070205080204" pitchFamily="34" charset="-128"/>
              </a:rPr>
              <a:t>Low muscle tone.</a:t>
            </a:r>
          </a:p>
          <a:p>
            <a:pPr>
              <a:lnSpc>
                <a:spcPct val="90000"/>
              </a:lnSpc>
            </a:pPr>
            <a:r>
              <a:rPr lang="en-US" altLang="en-US" sz="1200" dirty="0" smtClean="0">
                <a:ea typeface="ＭＳ Ｐゴシック" panose="020B0600070205080204" pitchFamily="34" charset="-128"/>
              </a:rPr>
              <a:t>Single deep crease across center of palm.</a:t>
            </a:r>
          </a:p>
          <a:p>
            <a:pPr>
              <a:lnSpc>
                <a:spcPct val="90000"/>
              </a:lnSpc>
            </a:pPr>
            <a:r>
              <a:rPr lang="en-US" altLang="en-US" sz="1200" dirty="0" smtClean="0">
                <a:ea typeface="ＭＳ Ｐゴシック" panose="020B0600070205080204" pitchFamily="34" charset="-128"/>
              </a:rPr>
              <a:t>Looseness of joints.</a:t>
            </a:r>
          </a:p>
          <a:p>
            <a:pPr>
              <a:lnSpc>
                <a:spcPct val="90000"/>
              </a:lnSpc>
            </a:pPr>
            <a:r>
              <a:rPr lang="en-US" altLang="en-US" sz="1200" dirty="0" smtClean="0">
                <a:ea typeface="ＭＳ Ｐゴシック" panose="020B0600070205080204" pitchFamily="34" charset="-128"/>
              </a:rPr>
              <a:t>Small skin folds at the inner corners of the eyes.</a:t>
            </a:r>
          </a:p>
          <a:p>
            <a:pPr>
              <a:lnSpc>
                <a:spcPct val="90000"/>
              </a:lnSpc>
            </a:pPr>
            <a:r>
              <a:rPr lang="en-US" altLang="en-US" sz="1200" dirty="0" smtClean="0">
                <a:ea typeface="ＭＳ Ｐゴシック" panose="020B0600070205080204" pitchFamily="34" charset="-128"/>
              </a:rPr>
              <a:t>Excessive space between first and second toe.</a:t>
            </a:r>
          </a:p>
          <a:p>
            <a:pPr>
              <a:lnSpc>
                <a:spcPct val="90000"/>
              </a:lnSpc>
            </a:pPr>
            <a:r>
              <a:rPr lang="en-US" altLang="en-US" sz="1200" dirty="0" smtClean="0">
                <a:ea typeface="ＭＳ Ｐゴシック" panose="020B0600070205080204" pitchFamily="34" charset="-128"/>
              </a:rPr>
              <a:t>In addition, down syndrome always involves some degree of mental retardation, from mild to severe. In most cases, the mental retardation is mild to moderate.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9F99E-D839-468D-A6B1-3239A44B64D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963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211917" y="1600200"/>
            <a:ext cx="9116483" cy="3200400"/>
            <a:chOff x="1045" y="1008"/>
            <a:chExt cx="4307" cy="2016"/>
          </a:xfrm>
        </p:grpSpPr>
        <p:sp>
          <p:nvSpPr>
            <p:cNvPr id="5" name="Oval 3"/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718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14400" y="1219201"/>
            <a:ext cx="103632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8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3505200"/>
            <a:ext cx="85344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2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3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575724-8E76-48B7-9ABD-BE20AE0C32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84229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36DF8F-011D-453A-B4A5-71911996FD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2828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62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62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CBF190-E261-4C6C-B8A1-CA3CF960A3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072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166E1-001B-49B2-A5A3-CEF65884F5AE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39D99-BAC0-49C5-B2D7-90C6272B1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1724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166E1-001B-49B2-A5A3-CEF65884F5AE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39D99-BAC0-49C5-B2D7-90C6272B1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6086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166E1-001B-49B2-A5A3-CEF65884F5AE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39D99-BAC0-49C5-B2D7-90C6272B1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1686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166E1-001B-49B2-A5A3-CEF65884F5AE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39D99-BAC0-49C5-B2D7-90C6272B1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3326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166E1-001B-49B2-A5A3-CEF65884F5AE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39D99-BAC0-49C5-B2D7-90C6272B1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6365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166E1-001B-49B2-A5A3-CEF65884F5AE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39D99-BAC0-49C5-B2D7-90C6272B1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6410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166E1-001B-49B2-A5A3-CEF65884F5AE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39D99-BAC0-49C5-B2D7-90C6272B1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5444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166E1-001B-49B2-A5A3-CEF65884F5AE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39D99-BAC0-49C5-B2D7-90C6272B1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6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208C6C-FFD2-45A1-B37A-1F0944F093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27707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166E1-001B-49B2-A5A3-CEF65884F5AE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39D99-BAC0-49C5-B2D7-90C6272B1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9131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166E1-001B-49B2-A5A3-CEF65884F5AE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39D99-BAC0-49C5-B2D7-90C6272B1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1526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166E1-001B-49B2-A5A3-CEF65884F5AE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39D99-BAC0-49C5-B2D7-90C6272B1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720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DD46B5-7E5A-4C66-B312-4E7721E9A0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6123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7849C2-9E48-49AE-8F30-F0AB0D467A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6399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93CC6E-EABB-4BF9-ADB2-025EA9603E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93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116E63-DD09-4171-B747-A38F4244FC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3625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C75A75-EF5E-4F61-B613-44AD0E090D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3373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CEA37C-8742-4197-90E9-92A889E2AF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5441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596859-7763-42A8-9766-FACC41CC13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5102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428752" y="304800"/>
            <a:ext cx="10153649" cy="1106488"/>
            <a:chOff x="675" y="192"/>
            <a:chExt cx="4797" cy="697"/>
          </a:xfrm>
        </p:grpSpPr>
        <p:sp>
          <p:nvSpPr>
            <p:cNvPr id="1032" name="Oval 3"/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33" name="Oval 4"/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34" name="Oval 5"/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35" name="Oval 6"/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36" name="Oval 7"/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615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15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endParaRPr lang="en-US" altLang="en-US"/>
          </a:p>
        </p:txBody>
      </p:sp>
      <p:sp>
        <p:nvSpPr>
          <p:cNvPr id="615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en-US"/>
          </a:p>
        </p:txBody>
      </p:sp>
      <p:sp>
        <p:nvSpPr>
          <p:cNvPr id="615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63D659C1-7ADB-44DE-84D6-E42659BF5A3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156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0894798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6152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6152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6152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6152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61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56" grpId="0"/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¡"/>
        <a:defRPr sz="27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D166E1-001B-49B2-A5A3-CEF65884F5AE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39D99-BAC0-49C5-B2D7-90C6272B1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421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1214" y="4461557"/>
            <a:ext cx="4720786" cy="2832472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-74775"/>
            <a:ext cx="12077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</a:rPr>
              <a:t>April 9th</a:t>
            </a:r>
            <a:r>
              <a:rPr 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</a:rPr>
              <a:t>			</a:t>
            </a:r>
            <a:r>
              <a:rPr lang="en-US" sz="5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</a:rPr>
              <a:t> 				</a:t>
            </a:r>
            <a:r>
              <a:rPr 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</a:rPr>
              <a:t>	</a:t>
            </a:r>
            <a:r>
              <a:rPr lang="en-US" sz="5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</a:rPr>
              <a:t>Genetics</a:t>
            </a:r>
            <a:endParaRPr lang="en-US" sz="5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105151" y="998728"/>
            <a:ext cx="9086849" cy="538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i="1" dirty="0" smtClean="0">
                <a:solidFill>
                  <a:prstClr val="black"/>
                </a:solidFill>
                <a:latin typeface="Calibri" panose="020F0502020204030204"/>
              </a:rPr>
              <a:t>NEW SEATING CHART ON STATION #7</a:t>
            </a:r>
          </a:p>
          <a:p>
            <a:pPr marL="0" indent="0" algn="ctr">
              <a:buNone/>
            </a:pPr>
            <a:r>
              <a:rPr lang="en-US" sz="3200" i="1" dirty="0" smtClean="0">
                <a:solidFill>
                  <a:prstClr val="black"/>
                </a:solidFill>
                <a:latin typeface="Calibri" panose="020F0502020204030204"/>
              </a:rPr>
              <a:t>If you were absent before break make sure to hand in your missing assignments.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>
                <a:solidFill>
                  <a:prstClr val="black"/>
                </a:solidFill>
                <a:latin typeface="Calibri" panose="020F0502020204030204"/>
              </a:rPr>
              <a:t>What was the highlight of your spring break?</a:t>
            </a:r>
            <a:endParaRPr lang="en-US" sz="3600" dirty="0">
              <a:solidFill>
                <a:prstClr val="black"/>
              </a:solidFill>
              <a:latin typeface="Calibri" panose="020F0502020204030204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>
                <a:solidFill>
                  <a:prstClr val="black"/>
                </a:solidFill>
                <a:latin typeface="Calibri" panose="020F0502020204030204"/>
              </a:rPr>
              <a:t>Give an example of incomplete dominance.</a:t>
            </a:r>
            <a:endParaRPr lang="en-US" sz="3600" dirty="0">
              <a:solidFill>
                <a:prstClr val="black"/>
              </a:solidFill>
              <a:latin typeface="Calibri" panose="020F0502020204030204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>
                <a:solidFill>
                  <a:prstClr val="black"/>
                </a:solidFill>
                <a:latin typeface="Calibri" panose="020F0502020204030204"/>
              </a:rPr>
              <a:t>Define epigenetics.</a:t>
            </a:r>
            <a:endParaRPr lang="en-US" sz="3600" dirty="0">
              <a:solidFill>
                <a:prstClr val="black"/>
              </a:solidFill>
              <a:latin typeface="Calibri" panose="020F0502020204030204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>
                <a:solidFill>
                  <a:prstClr val="black"/>
                </a:solidFill>
                <a:latin typeface="Calibri" panose="020F0502020204030204"/>
              </a:rPr>
              <a:t>Define passive transport and list three examples.</a:t>
            </a:r>
            <a:endParaRPr lang="en-US" sz="36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030" name="Picture 6" descr="Image result for punnett square me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8275"/>
            <a:ext cx="3105150" cy="4006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125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2362200" y="152400"/>
            <a:ext cx="7467600" cy="6553200"/>
            <a:chOff x="480" y="192"/>
            <a:chExt cx="4704" cy="4128"/>
          </a:xfrm>
        </p:grpSpPr>
        <p:sp>
          <p:nvSpPr>
            <p:cNvPr id="22530" name="Text Box 4"/>
            <p:cNvSpPr txBox="1">
              <a:spLocks noChangeArrowheads="1"/>
            </p:cNvSpPr>
            <p:nvPr/>
          </p:nvSpPr>
          <p:spPr bwMode="auto">
            <a:xfrm>
              <a:off x="528" y="192"/>
              <a:ext cx="4656" cy="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r>
                <a:rPr lang="en-US" altLang="en-US" sz="4000" b="1">
                  <a:solidFill>
                    <a:srgbClr val="00CCFF"/>
                  </a:solidFill>
                  <a:latin typeface="Comic Sans MS" panose="030F0702030302020204" pitchFamily="66" charset="0"/>
                </a:rPr>
                <a:t>Male: 47, XY, +21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r>
                <a:rPr lang="en-US" altLang="en-US" sz="4000" b="1">
                  <a:solidFill>
                    <a:srgbClr val="00CCFF"/>
                  </a:solidFill>
                  <a:latin typeface="Comic Sans MS" panose="030F0702030302020204" pitchFamily="66" charset="0"/>
                </a:rPr>
                <a:t>Female: 47, XX, +21</a:t>
              </a:r>
            </a:p>
          </p:txBody>
        </p:sp>
        <p:pic>
          <p:nvPicPr>
            <p:cNvPr id="22531" name="Picture 6" descr="Down's Syndrome: 47 XY, t2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1124"/>
              <a:ext cx="4464" cy="319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85232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Sex Chromosome Disorders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6651" y="1600200"/>
            <a:ext cx="10920549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chemeClr val="accent1"/>
                </a:solidFill>
              </a:rPr>
              <a:t>Turner’s Syndrome (</a:t>
            </a:r>
            <a:r>
              <a:rPr lang="en-US" altLang="en-US" dirty="0" smtClean="0">
                <a:solidFill>
                  <a:srgbClr val="9900CC"/>
                </a:solidFill>
              </a:rPr>
              <a:t>nondisjunction</a:t>
            </a:r>
            <a:r>
              <a:rPr lang="en-US" altLang="en-US" dirty="0" smtClean="0">
                <a:solidFill>
                  <a:schemeClr val="accent1"/>
                </a:solidFill>
              </a:rPr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Female inherits only one X chromosome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b="1" dirty="0" smtClean="0">
                <a:solidFill>
                  <a:schemeClr val="accent1"/>
                </a:solidFill>
              </a:rPr>
              <a:t>Karyotype: 45, X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Women are sterile, sex organs do not develop at puberty.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err="1" smtClean="0">
                <a:solidFill>
                  <a:schemeClr val="accent1"/>
                </a:solidFill>
              </a:rPr>
              <a:t>Klinefelter’s</a:t>
            </a:r>
            <a:r>
              <a:rPr lang="en-US" altLang="en-US" dirty="0" smtClean="0">
                <a:solidFill>
                  <a:schemeClr val="accent1"/>
                </a:solidFill>
              </a:rPr>
              <a:t> syndrome (</a:t>
            </a:r>
            <a:r>
              <a:rPr lang="en-US" altLang="en-US" dirty="0" smtClean="0">
                <a:solidFill>
                  <a:srgbClr val="9900CC"/>
                </a:solidFill>
              </a:rPr>
              <a:t>nondisjunction</a:t>
            </a:r>
            <a:r>
              <a:rPr lang="en-US" altLang="en-US" dirty="0" smtClean="0">
                <a:solidFill>
                  <a:schemeClr val="accent1"/>
                </a:solidFill>
              </a:rPr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Males receive an extra X chromosome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b="1" dirty="0" smtClean="0">
                <a:solidFill>
                  <a:schemeClr val="accent1"/>
                </a:solidFill>
              </a:rPr>
              <a:t>Karyotype: 47, XXY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The extra X chromosome interferes with meiosis and prevents individual from reproducing.</a:t>
            </a:r>
          </a:p>
        </p:txBody>
      </p:sp>
    </p:spTree>
    <p:extLst>
      <p:ext uri="{BB962C8B-B14F-4D97-AF65-F5344CB8AC3E}">
        <p14:creationId xmlns:p14="http://schemas.microsoft.com/office/powerpoint/2010/main" val="234137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1981200" y="533400"/>
            <a:ext cx="8089900" cy="5791200"/>
            <a:chOff x="240" y="480"/>
            <a:chExt cx="5096" cy="3648"/>
          </a:xfrm>
        </p:grpSpPr>
        <p:pic>
          <p:nvPicPr>
            <p:cNvPr id="24578" name="Picture 5" descr="Kleinfelter's Syndrome: 47XXY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1008"/>
              <a:ext cx="4992" cy="312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79" name="Text Box 6"/>
            <p:cNvSpPr txBox="1">
              <a:spLocks noChangeArrowheads="1"/>
            </p:cNvSpPr>
            <p:nvPr/>
          </p:nvSpPr>
          <p:spPr bwMode="auto">
            <a:xfrm>
              <a:off x="240" y="480"/>
              <a:ext cx="5096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r>
                <a:rPr lang="en-US" altLang="en-US" sz="4000" b="1">
                  <a:solidFill>
                    <a:srgbClr val="00CCFF"/>
                  </a:solidFill>
                  <a:latin typeface="Comic Sans MS" panose="030F0702030302020204" pitchFamily="66" charset="0"/>
                </a:rPr>
                <a:t>Klinefelter’s Syndrome, 47 XXY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82346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obtain a karyotype?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1"/>
            <a:ext cx="12192000" cy="4530725"/>
          </a:xfrm>
        </p:spPr>
        <p:txBody>
          <a:bodyPr/>
          <a:lstStyle/>
          <a:p>
            <a:r>
              <a:rPr lang="en-US" dirty="0"/>
              <a:t>https://www.youtube.com/watch?v=Ga7nqCk8ao8</a:t>
            </a:r>
          </a:p>
        </p:txBody>
      </p:sp>
    </p:spTree>
    <p:extLst>
      <p:ext uri="{BB962C8B-B14F-4D97-AF65-F5344CB8AC3E}">
        <p14:creationId xmlns:p14="http://schemas.microsoft.com/office/powerpoint/2010/main" val="117262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#1 Identify Sex and Disorder (if any)</a:t>
            </a:r>
            <a:endParaRPr lang="en-US" dirty="0"/>
          </a:p>
        </p:txBody>
      </p:sp>
      <p:pic>
        <p:nvPicPr>
          <p:cNvPr id="4" name="Content Placeholder 3" descr="http://4.bp.blogspot.com/_uMaVYaKgEKc/TJotYEj3O8I/AAAAAAAAAE8/jItGZRvoldQ/s1600/Klinefelter%27s+syndrome.gif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82862" y="1184275"/>
            <a:ext cx="6827838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5817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#2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5733" y="846138"/>
            <a:ext cx="7482467" cy="5409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86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#3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71590" y="846138"/>
            <a:ext cx="4648819" cy="5344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07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#4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88364" y="741362"/>
            <a:ext cx="5912736" cy="591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02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#5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96683" y="1417638"/>
            <a:ext cx="5398633" cy="4983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58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#6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30994" y="1527657"/>
            <a:ext cx="5930012" cy="4039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15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Informal Punnett Square 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1828799"/>
          </a:xfrm>
        </p:spPr>
        <p:txBody>
          <a:bodyPr/>
          <a:lstStyle/>
          <a:p>
            <a:r>
              <a:rPr lang="en-US" dirty="0" smtClean="0"/>
              <a:t>When finished raise your hand and I will give you the Genetics packet.</a:t>
            </a:r>
          </a:p>
          <a:p>
            <a:r>
              <a:rPr lang="en-US" dirty="0" smtClean="0"/>
              <a:t>Complete page one. You will need a Chromebook.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1500" y="3636873"/>
            <a:ext cx="3549650" cy="26480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8667" t="3647" r="9733" b="11375"/>
          <a:stretch/>
        </p:blipFill>
        <p:spPr>
          <a:xfrm>
            <a:off x="1612900" y="3471863"/>
            <a:ext cx="3886200" cy="303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41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662238"/>
            <a:ext cx="10972800" cy="1143000"/>
          </a:xfrm>
        </p:spPr>
        <p:txBody>
          <a:bodyPr/>
          <a:lstStyle/>
          <a:p>
            <a:pPr algn="ctr"/>
            <a:r>
              <a:rPr lang="en-US" sz="6600" dirty="0" smtClean="0"/>
              <a:t>Get It 1-4 due tomorrow</a:t>
            </a:r>
            <a:br>
              <a:rPr lang="en-US" sz="6600" dirty="0" smtClean="0"/>
            </a:br>
            <a:r>
              <a:rPr lang="en-US" sz="2800" i="1" dirty="0" smtClean="0"/>
              <a:t>If finished begin vocabulary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27418504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952500" y="228601"/>
            <a:ext cx="10287000" cy="1139825"/>
          </a:xfrm>
        </p:spPr>
        <p:txBody>
          <a:bodyPr/>
          <a:lstStyle/>
          <a:p>
            <a:pPr algn="l"/>
            <a:r>
              <a:rPr lang="en-US" sz="4000" dirty="0"/>
              <a:t>Mutation Type: Chromosomal Mutations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>
              <a:buFont typeface="Wingdings" pitchFamily="2" charset="2"/>
              <a:buNone/>
            </a:pPr>
            <a:r>
              <a:rPr lang="en-US" dirty="0"/>
              <a:t>Original Chromosome – ABCDEFGHIJ </a:t>
            </a:r>
          </a:p>
          <a:p>
            <a:pPr algn="r">
              <a:buFont typeface="Wingdings" pitchFamily="2" charset="2"/>
              <a:buNone/>
            </a:pPr>
            <a:r>
              <a:rPr lang="en-US" sz="2400" dirty="0"/>
              <a:t>						(letter = gene)</a:t>
            </a:r>
          </a:p>
          <a:p>
            <a:pPr algn="r">
              <a:buFont typeface="Wingdings" pitchFamily="2" charset="2"/>
              <a:buNone/>
            </a:pPr>
            <a:r>
              <a:rPr lang="en-US" dirty="0"/>
              <a:t>			  </a:t>
            </a:r>
            <a:r>
              <a:rPr lang="en-US" u="sng" dirty="0"/>
              <a:t> Deletion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 ABCEFGHIJ</a:t>
            </a:r>
          </a:p>
          <a:p>
            <a:pPr algn="r">
              <a:buFont typeface="Wingdings" pitchFamily="2" charset="2"/>
              <a:buNone/>
            </a:pPr>
            <a:r>
              <a:rPr lang="en-US" dirty="0"/>
              <a:t> </a:t>
            </a:r>
          </a:p>
          <a:p>
            <a:pPr algn="r">
              <a:buFont typeface="Wingdings" pitchFamily="2" charset="2"/>
              <a:buNone/>
            </a:pPr>
            <a:r>
              <a:rPr lang="en-US" dirty="0"/>
              <a:t>**One or more genes is/are deleted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1" y="4800601"/>
            <a:ext cx="9120673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3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Chromosomal Deletion</a:t>
            </a:r>
          </a:p>
        </p:txBody>
      </p:sp>
      <p:pic>
        <p:nvPicPr>
          <p:cNvPr id="17413" name="Picture 5" descr="chromosomaldele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1" y="1381872"/>
            <a:ext cx="7929465" cy="49859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2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"/>
            <a:ext cx="10972800" cy="1139825"/>
          </a:xfrm>
        </p:spPr>
        <p:txBody>
          <a:bodyPr/>
          <a:lstStyle/>
          <a:p>
            <a:pPr algn="l"/>
            <a:r>
              <a:rPr lang="en-US" sz="4000" dirty="0"/>
              <a:t>Mutation Type:  Chromosomal Mutations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1141980"/>
            <a:ext cx="8229600" cy="4525963"/>
          </a:xfrm>
        </p:spPr>
        <p:txBody>
          <a:bodyPr/>
          <a:lstStyle/>
          <a:p>
            <a:pPr marL="609600" indent="-609600" algn="ctr">
              <a:buNone/>
            </a:pPr>
            <a:r>
              <a:rPr lang="en-US" dirty="0"/>
              <a:t>Original Chromosome – ABCDEFGHIJ </a:t>
            </a:r>
          </a:p>
          <a:p>
            <a:pPr marL="609600" indent="-609600" algn="ctr">
              <a:buNone/>
            </a:pPr>
            <a:endParaRPr lang="en-US" dirty="0"/>
          </a:p>
          <a:p>
            <a:pPr marL="609600" indent="-609600" algn="ctr">
              <a:buNone/>
            </a:pPr>
            <a:r>
              <a:rPr lang="en-US" dirty="0"/>
              <a:t>			 </a:t>
            </a:r>
            <a:r>
              <a:rPr lang="en-US" u="sng" dirty="0"/>
              <a:t>Inversion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 ABC</a:t>
            </a:r>
            <a:r>
              <a:rPr lang="en-US" dirty="0">
                <a:solidFill>
                  <a:srgbClr val="FF0000"/>
                </a:solidFill>
              </a:rPr>
              <a:t>FED</a:t>
            </a:r>
            <a:r>
              <a:rPr lang="en-US" dirty="0"/>
              <a:t>GHIJ</a:t>
            </a:r>
          </a:p>
          <a:p>
            <a:pPr marL="609600" indent="-609600" algn="ctr">
              <a:buNone/>
            </a:pPr>
            <a:endParaRPr lang="en-US" dirty="0"/>
          </a:p>
          <a:p>
            <a:pPr marL="990600" lvl="1" indent="-533400" algn="ctr">
              <a:buNone/>
            </a:pPr>
            <a:r>
              <a:rPr lang="en-US" dirty="0"/>
              <a:t>***Set of genes are flipped/inverted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1" y="4170080"/>
            <a:ext cx="4128407" cy="268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60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Chromosomal Inversion</a:t>
            </a:r>
          </a:p>
        </p:txBody>
      </p:sp>
      <p:pic>
        <p:nvPicPr>
          <p:cNvPr id="18437" name="Picture 5" descr="invers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1394311"/>
            <a:ext cx="4872038" cy="5257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2101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409700" y="384176"/>
            <a:ext cx="9372600" cy="1139825"/>
          </a:xfrm>
        </p:spPr>
        <p:txBody>
          <a:bodyPr/>
          <a:lstStyle/>
          <a:p>
            <a:r>
              <a:rPr lang="en-US" sz="4000" dirty="0"/>
              <a:t>Mutation Type:  Chromosomal Mutations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Original Chromosome – ABCDEFGHIJ 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1524000" y="2326035"/>
            <a:ext cx="9144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tabLst>
                <a:tab pos="1600200" algn="l"/>
              </a:tabLst>
            </a:pPr>
            <a:r>
              <a:rPr lang="en-US" sz="3200" u="sng" dirty="0"/>
              <a:t>Insertion</a:t>
            </a:r>
            <a:r>
              <a:rPr lang="en-US" sz="3200" dirty="0"/>
              <a:t> </a:t>
            </a:r>
            <a:r>
              <a:rPr lang="en-US" sz="3200" dirty="0">
                <a:sym typeface="Wingdings" pitchFamily="2" charset="2"/>
              </a:rPr>
              <a:t></a:t>
            </a:r>
            <a:r>
              <a:rPr lang="en-US" sz="3200" dirty="0"/>
              <a:t>  </a:t>
            </a:r>
            <a:r>
              <a:rPr lang="en-US" sz="3200" dirty="0">
                <a:sym typeface="Wingdings" pitchFamily="2" charset="2"/>
              </a:rPr>
              <a:t>ABCD</a:t>
            </a:r>
            <a:r>
              <a:rPr lang="en-US" sz="3200" dirty="0">
                <a:solidFill>
                  <a:srgbClr val="FF0000"/>
                </a:solidFill>
                <a:sym typeface="Wingdings" pitchFamily="2" charset="2"/>
              </a:rPr>
              <a:t>CD</a:t>
            </a:r>
            <a:r>
              <a:rPr lang="en-US" sz="3200" dirty="0">
                <a:sym typeface="Wingdings" pitchFamily="2" charset="2"/>
              </a:rPr>
              <a:t>EFGHIJ</a:t>
            </a:r>
          </a:p>
          <a:p>
            <a:pPr algn="ctr">
              <a:tabLst>
                <a:tab pos="1600200" algn="l"/>
              </a:tabLst>
            </a:pPr>
            <a:endParaRPr lang="en-US" sz="3200" dirty="0">
              <a:sym typeface="Wingdings" pitchFamily="2" charset="2"/>
            </a:endParaRPr>
          </a:p>
          <a:p>
            <a:pPr algn="ctr">
              <a:tabLst>
                <a:tab pos="1600200" algn="l"/>
              </a:tabLst>
            </a:pPr>
            <a:endParaRPr lang="en-US" sz="3200" dirty="0">
              <a:sym typeface="Wingdings" pitchFamily="2" charset="2"/>
            </a:endParaRPr>
          </a:p>
          <a:p>
            <a:pPr lvl="1">
              <a:tabLst>
                <a:tab pos="1600200" algn="l"/>
              </a:tabLst>
            </a:pPr>
            <a:r>
              <a:rPr lang="en-US" sz="3200" dirty="0">
                <a:sym typeface="Wingdings" pitchFamily="2" charset="2"/>
              </a:rPr>
              <a:t>***One or more genes are re-inserted &amp; appear  more than one time</a:t>
            </a:r>
          </a:p>
          <a:p>
            <a:pPr lvl="1">
              <a:tabLst>
                <a:tab pos="1600200" algn="l"/>
              </a:tabLst>
            </a:pPr>
            <a:r>
              <a:rPr lang="en-US" sz="3200" dirty="0">
                <a:sym typeface="Wingdings" pitchFamily="2" charset="2"/>
              </a:rPr>
              <a:t>***Inserted genes may come from </a:t>
            </a:r>
          </a:p>
          <a:p>
            <a:pPr lvl="1">
              <a:tabLst>
                <a:tab pos="1600200" algn="l"/>
              </a:tabLst>
            </a:pPr>
            <a:r>
              <a:rPr lang="en-US" sz="3200" dirty="0">
                <a:sym typeface="Wingdings" pitchFamily="2" charset="2"/>
              </a:rPr>
              <a:t>    any chromosome</a:t>
            </a:r>
          </a:p>
        </p:txBody>
      </p:sp>
    </p:spTree>
    <p:extLst>
      <p:ext uri="{BB962C8B-B14F-4D97-AF65-F5344CB8AC3E}">
        <p14:creationId xmlns:p14="http://schemas.microsoft.com/office/powerpoint/2010/main" val="232785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Chromosomal Insertion</a:t>
            </a:r>
          </a:p>
        </p:txBody>
      </p:sp>
      <p:pic>
        <p:nvPicPr>
          <p:cNvPr id="19461" name="Picture 5" descr="k2g_inser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1219200"/>
            <a:ext cx="4826000" cy="5410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5368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3500" y="24883"/>
            <a:ext cx="9525000" cy="1139825"/>
          </a:xfrm>
        </p:spPr>
        <p:txBody>
          <a:bodyPr/>
          <a:lstStyle/>
          <a:p>
            <a:r>
              <a:rPr lang="en-US" sz="4000" dirty="0"/>
              <a:t>Mutation Type:  Chromosomal Mutations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1600201"/>
            <a:ext cx="8991600" cy="45259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/>
              <a:t>Original Chromosome – ABCDEFGHIJ </a:t>
            </a:r>
          </a:p>
          <a:p>
            <a:pPr>
              <a:buFont typeface="Wingdings" pitchFamily="2" charset="2"/>
              <a:buNone/>
            </a:pPr>
            <a:endParaRPr lang="en-US" dirty="0"/>
          </a:p>
          <a:p>
            <a:pPr>
              <a:buFont typeface="Wingdings" pitchFamily="2" charset="2"/>
              <a:buNone/>
            </a:pPr>
            <a:r>
              <a:rPr lang="en-US" u="sng" dirty="0"/>
              <a:t>Translocation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 ABCDHIJ &amp;  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                                        ABCDEFGHIJEFG</a:t>
            </a:r>
          </a:p>
          <a:p>
            <a:pPr>
              <a:buFont typeface="Wingdings" pitchFamily="2" charset="2"/>
              <a:buNone/>
            </a:pPr>
            <a:endParaRPr lang="en-US" dirty="0"/>
          </a:p>
          <a:p>
            <a:pPr>
              <a:buFont typeface="Wingdings" pitchFamily="2" charset="2"/>
              <a:buNone/>
            </a:pPr>
            <a:r>
              <a:rPr lang="en-US" dirty="0"/>
              <a:t>**One or more genes are moved from one chromosome to another chromosome; they exchange places</a:t>
            </a:r>
          </a:p>
          <a:p>
            <a:pPr>
              <a:buFont typeface="Wingdings" pitchFamily="2" charset="2"/>
              <a:buNone/>
            </a:pPr>
            <a:endParaRPr lang="en-US" dirty="0"/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57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Chromosomal Translocation</a:t>
            </a:r>
          </a:p>
        </p:txBody>
      </p:sp>
      <p:pic>
        <p:nvPicPr>
          <p:cNvPr id="20485" name="Picture 5" descr="transloc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447800"/>
            <a:ext cx="6553200" cy="51006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4748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latin typeface="Comic Sans MS" panose="030F0702030302020204" pitchFamily="66" charset="0"/>
              </a:rPr>
              <a:t>Karyotypes</a:t>
            </a:r>
          </a:p>
        </p:txBody>
      </p:sp>
      <p:sp>
        <p:nvSpPr>
          <p:cNvPr id="13314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Three different colored writing utensils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31922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"/>
            <a:ext cx="8458200" cy="1173163"/>
          </a:xfrm>
        </p:spPr>
        <p:txBody>
          <a:bodyPr/>
          <a:lstStyle/>
          <a:p>
            <a:pPr algn="ctr" eaLnBrk="1" hangingPunct="1"/>
            <a:r>
              <a:rPr lang="en-US" altLang="en-US" sz="3400" b="1">
                <a:latin typeface="Comic Sans MS" panose="030F0702030302020204" pitchFamily="66" charset="0"/>
              </a:rPr>
              <a:t>Normal Human Male Karyotype: </a:t>
            </a:r>
            <a:r>
              <a:rPr lang="en-US" altLang="en-US" sz="3400" b="1">
                <a:solidFill>
                  <a:schemeClr val="accent1"/>
                </a:solidFill>
                <a:latin typeface="Comic Sans MS" panose="030F0702030302020204" pitchFamily="66" charset="0"/>
              </a:rPr>
              <a:t>46,XY</a:t>
            </a:r>
          </a:p>
        </p:txBody>
      </p:sp>
      <p:pic>
        <p:nvPicPr>
          <p:cNvPr id="17410" name="Picture 5" descr="Male Karyotype: 46 XY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0" y="914400"/>
            <a:ext cx="7772400" cy="5764212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100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0" y="-152400"/>
            <a:ext cx="9144000" cy="1143000"/>
          </a:xfrm>
        </p:spPr>
        <p:txBody>
          <a:bodyPr/>
          <a:lstStyle/>
          <a:p>
            <a:pPr algn="ctr" eaLnBrk="1" hangingPunct="1"/>
            <a:r>
              <a:rPr lang="en-US" altLang="en-US" sz="3400" b="1">
                <a:latin typeface="Comic Sans MS" panose="030F0702030302020204" pitchFamily="66" charset="0"/>
              </a:rPr>
              <a:t>Normal Human Female Karyotype: </a:t>
            </a:r>
            <a:r>
              <a:rPr lang="en-US" altLang="en-US" sz="3400" b="1">
                <a:solidFill>
                  <a:schemeClr val="accent1"/>
                </a:solidFill>
                <a:latin typeface="Comic Sans MS" panose="030F0702030302020204" pitchFamily="66" charset="0"/>
              </a:rPr>
              <a:t>46,XX</a:t>
            </a:r>
          </a:p>
        </p:txBody>
      </p:sp>
      <p:pic>
        <p:nvPicPr>
          <p:cNvPr id="18435" name="Picture 6" descr="Female Karyotype: 46 X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449" y="762000"/>
            <a:ext cx="8305800" cy="582863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707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What are abnormalities?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143001"/>
            <a:ext cx="10731500" cy="49879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latin typeface="Comic Sans MS" panose="030F0702030302020204" pitchFamily="66" charset="0"/>
              </a:rPr>
              <a:t>Sometimes, during meiosis, things go wrong.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latin typeface="Comic Sans MS" panose="030F0702030302020204" pitchFamily="66" charset="0"/>
              </a:rPr>
              <a:t>The most common error is </a:t>
            </a:r>
            <a:r>
              <a:rPr lang="en-US" altLang="en-US" b="1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nondisjunction</a:t>
            </a:r>
            <a:r>
              <a:rPr lang="en-US" altLang="en-US" dirty="0" smtClean="0">
                <a:latin typeface="Comic Sans MS" panose="030F0702030302020204" pitchFamily="66" charset="0"/>
              </a:rPr>
              <a:t>,  which means “not coming apart”.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latin typeface="Comic Sans MS" panose="030F0702030302020204" pitchFamily="66" charset="0"/>
              </a:rPr>
              <a:t>If </a:t>
            </a:r>
            <a:r>
              <a:rPr lang="en-US" altLang="en-US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nondisjunction</a:t>
            </a:r>
            <a:r>
              <a:rPr lang="en-US" altLang="en-US" dirty="0" smtClean="0">
                <a:latin typeface="Comic Sans MS" panose="030F0702030302020204" pitchFamily="66" charset="0"/>
              </a:rPr>
              <a:t> occurs , abnormal numbers of chromosomes may find their way into gametes, and a disorder of chromosome numbers may result.</a:t>
            </a:r>
          </a:p>
        </p:txBody>
      </p:sp>
    </p:spTree>
    <p:extLst>
      <p:ext uri="{BB962C8B-B14F-4D97-AF65-F5344CB8AC3E}">
        <p14:creationId xmlns:p14="http://schemas.microsoft.com/office/powerpoint/2010/main" val="408696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805" t="51522" r="11755"/>
          <a:stretch/>
        </p:blipFill>
        <p:spPr>
          <a:xfrm>
            <a:off x="1525554" y="0"/>
            <a:ext cx="9142446" cy="7312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55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Autosomal Chromosome Disorders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Two copies of an autosomal chromosome fail to separate during meiosis, an individual may be born with </a:t>
            </a:r>
            <a:r>
              <a:rPr lang="en-US" altLang="en-US" b="1" dirty="0" smtClean="0">
                <a:solidFill>
                  <a:schemeClr val="accent1"/>
                </a:solidFill>
              </a:rPr>
              <a:t>THREE</a:t>
            </a:r>
            <a:r>
              <a:rPr lang="en-US" altLang="en-US" dirty="0" smtClean="0"/>
              <a:t> copies of a chromosome.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This is known as a </a:t>
            </a:r>
            <a:r>
              <a:rPr lang="en-US" altLang="en-US" b="1" dirty="0" smtClean="0">
                <a:solidFill>
                  <a:schemeClr val="accent1"/>
                </a:solidFill>
              </a:rPr>
              <a:t>“Trisomy”</a:t>
            </a:r>
          </a:p>
          <a:p>
            <a:pPr eaLnBrk="1" hangingPunct="1"/>
            <a:r>
              <a:rPr lang="en-US" altLang="en-US" dirty="0" smtClean="0"/>
              <a:t>Trisomy 13, Trisomy 18, Trisomy 21.</a:t>
            </a:r>
          </a:p>
          <a:p>
            <a:pPr eaLnBrk="1" hangingPunct="1"/>
            <a:endParaRPr lang="en-US" alt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3705" y="4143125"/>
            <a:ext cx="3682303" cy="217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47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Down Syndrome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2149" y="1417638"/>
            <a:ext cx="11329851" cy="4876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Most common, Trisomy 21 (down syndrome)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1 in 700 babies born in U.S. with Trisomy 21.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Distinct facial appearance, intellectual disability, developmental delays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Increased susceptibility to many diseases and a higher frequency of other birth defects.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4359" y="274638"/>
            <a:ext cx="1507641" cy="2364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12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atermark">
  <a:themeElements>
    <a:clrScheme name="Watermark 6">
      <a:dk1>
        <a:srgbClr val="000000"/>
      </a:dk1>
      <a:lt1>
        <a:srgbClr val="FFFFFF"/>
      </a:lt1>
      <a:dk2>
        <a:srgbClr val="1C2046"/>
      </a:dk2>
      <a:lt2>
        <a:srgbClr val="FFFFFF"/>
      </a:lt2>
      <a:accent1>
        <a:srgbClr val="00CCFF"/>
      </a:accent1>
      <a:accent2>
        <a:srgbClr val="2D226E"/>
      </a:accent2>
      <a:accent3>
        <a:srgbClr val="ABABB0"/>
      </a:accent3>
      <a:accent4>
        <a:srgbClr val="DADADA"/>
      </a:accent4>
      <a:accent5>
        <a:srgbClr val="AAE2FF"/>
      </a:accent5>
      <a:accent6>
        <a:srgbClr val="281E63"/>
      </a:accent6>
      <a:hlink>
        <a:srgbClr val="666699"/>
      </a:hlink>
      <a:folHlink>
        <a:srgbClr val="9999FF"/>
      </a:folHlink>
    </a:clrScheme>
    <a:fontScheme name="Waterm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543</TotalTime>
  <Words>561</Words>
  <Application>Microsoft Office PowerPoint</Application>
  <PresentationFormat>Widescreen</PresentationFormat>
  <Paragraphs>94</Paragraphs>
  <Slides>28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ＭＳ Ｐゴシック</vt:lpstr>
      <vt:lpstr>Arial</vt:lpstr>
      <vt:lpstr>Calibri</vt:lpstr>
      <vt:lpstr>Calibri Light</vt:lpstr>
      <vt:lpstr>Comic Sans MS</vt:lpstr>
      <vt:lpstr>Times New Roman</vt:lpstr>
      <vt:lpstr>Wingdings</vt:lpstr>
      <vt:lpstr>Watermark</vt:lpstr>
      <vt:lpstr>Office Theme</vt:lpstr>
      <vt:lpstr>PowerPoint Presentation</vt:lpstr>
      <vt:lpstr>Informal Punnett Square Quiz</vt:lpstr>
      <vt:lpstr>Karyotypes</vt:lpstr>
      <vt:lpstr>Normal Human Male Karyotype: 46,XY</vt:lpstr>
      <vt:lpstr>Normal Human Female Karyotype: 46,XX</vt:lpstr>
      <vt:lpstr>What are abnormalities?</vt:lpstr>
      <vt:lpstr>PowerPoint Presentation</vt:lpstr>
      <vt:lpstr>Autosomal Chromosome Disorders</vt:lpstr>
      <vt:lpstr>Down Syndrome</vt:lpstr>
      <vt:lpstr>PowerPoint Presentation</vt:lpstr>
      <vt:lpstr>Sex Chromosome Disorders</vt:lpstr>
      <vt:lpstr>PowerPoint Presentation</vt:lpstr>
      <vt:lpstr>How do we obtain a karyotype?</vt:lpstr>
      <vt:lpstr>#1 Identify Sex and Disorder (if any)</vt:lpstr>
      <vt:lpstr>#2</vt:lpstr>
      <vt:lpstr>#3</vt:lpstr>
      <vt:lpstr>#4</vt:lpstr>
      <vt:lpstr>#5</vt:lpstr>
      <vt:lpstr>#6</vt:lpstr>
      <vt:lpstr>Get It 1-4 due tomorrow If finished begin vocabulary</vt:lpstr>
      <vt:lpstr>Mutation Type: Chromosomal Mutations</vt:lpstr>
      <vt:lpstr>Chromosomal Deletion</vt:lpstr>
      <vt:lpstr>Mutation Type:  Chromosomal Mutations</vt:lpstr>
      <vt:lpstr>Chromosomal Inversion</vt:lpstr>
      <vt:lpstr>Mutation Type:  Chromosomal Mutations</vt:lpstr>
      <vt:lpstr>Chromosomal Insertion</vt:lpstr>
      <vt:lpstr>Mutation Type:  Chromosomal Mutations</vt:lpstr>
      <vt:lpstr>Chromosomal Translocation</vt:lpstr>
    </vt:vector>
  </TitlesOfParts>
  <Company>Charlotte Mecklenburg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Bell Ringer:</dc:title>
  <dc:creator>Pasciak, Lauren A.</dc:creator>
  <cp:lastModifiedBy>Pasciak, Lauren A.</cp:lastModifiedBy>
  <cp:revision>26</cp:revision>
  <dcterms:created xsi:type="dcterms:W3CDTF">2017-12-12T13:25:19Z</dcterms:created>
  <dcterms:modified xsi:type="dcterms:W3CDTF">2018-04-09T13:22:26Z</dcterms:modified>
</cp:coreProperties>
</file>