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86" r:id="rId4"/>
    <p:sldId id="287" r:id="rId5"/>
    <p:sldId id="289" r:id="rId6"/>
    <p:sldId id="290" r:id="rId7"/>
    <p:sldId id="258" r:id="rId8"/>
    <p:sldId id="291" r:id="rId9"/>
    <p:sldId id="292" r:id="rId10"/>
    <p:sldId id="293" r:id="rId11"/>
    <p:sldId id="294" r:id="rId12"/>
    <p:sldId id="298" r:id="rId13"/>
    <p:sldId id="295" r:id="rId14"/>
    <p:sldId id="260" r:id="rId15"/>
    <p:sldId id="263" r:id="rId16"/>
    <p:sldId id="264" r:id="rId17"/>
    <p:sldId id="273" r:id="rId18"/>
    <p:sldId id="276" r:id="rId19"/>
    <p:sldId id="278" r:id="rId20"/>
    <p:sldId id="296" r:id="rId21"/>
    <p:sldId id="299" r:id="rId22"/>
    <p:sldId id="297" r:id="rId23"/>
    <p:sldId id="28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7" autoAdjust="0"/>
    <p:restoredTop sz="94624"/>
  </p:normalViewPr>
  <p:slideViewPr>
    <p:cSldViewPr>
      <p:cViewPr varScale="1">
        <p:scale>
          <a:sx n="106" d="100"/>
          <a:sy n="106" d="100"/>
        </p:scale>
        <p:origin x="189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3E91484-8E9F-42B2-87BA-2285D948D7C7}" type="slidenum">
              <a:rPr lang="en-US" altLang="en-US"/>
              <a:pPr/>
              <a:t>‹#›</a:t>
            </a:fld>
            <a:endParaRPr lang="en-US" altLang="en-US"/>
          </a:p>
        </p:txBody>
      </p:sp>
    </p:spTree>
    <p:extLst>
      <p:ext uri="{BB962C8B-B14F-4D97-AF65-F5344CB8AC3E}">
        <p14:creationId xmlns:p14="http://schemas.microsoft.com/office/powerpoint/2010/main" val="241047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BAA060-1764-4091-A1EB-14F1B101893C}" type="slidenum">
              <a:rPr lang="en-US" altLang="en-US"/>
              <a:pPr/>
              <a:t>‹#›</a:t>
            </a:fld>
            <a:endParaRPr lang="en-US" altLang="en-US"/>
          </a:p>
        </p:txBody>
      </p:sp>
    </p:spTree>
    <p:extLst>
      <p:ext uri="{BB962C8B-B14F-4D97-AF65-F5344CB8AC3E}">
        <p14:creationId xmlns:p14="http://schemas.microsoft.com/office/powerpoint/2010/main" val="256206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28900B-C727-4277-BA77-E4F214EC4F60}" type="slidenum">
              <a:rPr lang="en-US" altLang="en-US"/>
              <a:pPr/>
              <a:t>‹#›</a:t>
            </a:fld>
            <a:endParaRPr lang="en-US" altLang="en-US"/>
          </a:p>
        </p:txBody>
      </p:sp>
    </p:spTree>
    <p:extLst>
      <p:ext uri="{BB962C8B-B14F-4D97-AF65-F5344CB8AC3E}">
        <p14:creationId xmlns:p14="http://schemas.microsoft.com/office/powerpoint/2010/main" val="609340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FC8D10-5F6C-4AFA-81DF-4255FAD35EC3}" type="slidenum">
              <a:rPr lang="en-US" altLang="en-US"/>
              <a:pPr/>
              <a:t>‹#›</a:t>
            </a:fld>
            <a:endParaRPr lang="en-US" altLang="en-US"/>
          </a:p>
        </p:txBody>
      </p:sp>
    </p:spTree>
    <p:extLst>
      <p:ext uri="{BB962C8B-B14F-4D97-AF65-F5344CB8AC3E}">
        <p14:creationId xmlns:p14="http://schemas.microsoft.com/office/powerpoint/2010/main" val="377752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103B491-87CE-4475-B86F-919CD77DE31E}" type="slidenum">
              <a:rPr lang="en-US" altLang="en-US"/>
              <a:pPr/>
              <a:t>‹#›</a:t>
            </a:fld>
            <a:endParaRPr lang="en-US" altLang="en-US"/>
          </a:p>
        </p:txBody>
      </p:sp>
    </p:spTree>
    <p:extLst>
      <p:ext uri="{BB962C8B-B14F-4D97-AF65-F5344CB8AC3E}">
        <p14:creationId xmlns:p14="http://schemas.microsoft.com/office/powerpoint/2010/main" val="265308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F33D08-2F85-49DF-9A27-C87E1626947C}" type="slidenum">
              <a:rPr lang="en-US" altLang="en-US"/>
              <a:pPr/>
              <a:t>‹#›</a:t>
            </a:fld>
            <a:endParaRPr lang="en-US" altLang="en-US"/>
          </a:p>
        </p:txBody>
      </p:sp>
    </p:spTree>
    <p:extLst>
      <p:ext uri="{BB962C8B-B14F-4D97-AF65-F5344CB8AC3E}">
        <p14:creationId xmlns:p14="http://schemas.microsoft.com/office/powerpoint/2010/main" val="121049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5CA527-A340-4B78-85E9-7CB7D7AD1CA5}" type="slidenum">
              <a:rPr lang="en-US" altLang="en-US"/>
              <a:pPr/>
              <a:t>‹#›</a:t>
            </a:fld>
            <a:endParaRPr lang="en-US" altLang="en-US"/>
          </a:p>
        </p:txBody>
      </p:sp>
    </p:spTree>
    <p:extLst>
      <p:ext uri="{BB962C8B-B14F-4D97-AF65-F5344CB8AC3E}">
        <p14:creationId xmlns:p14="http://schemas.microsoft.com/office/powerpoint/2010/main" val="28263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146B99-AFDA-4DCD-A41D-2C5E757C38EF}" type="slidenum">
              <a:rPr lang="en-US" altLang="en-US"/>
              <a:pPr/>
              <a:t>‹#›</a:t>
            </a:fld>
            <a:endParaRPr lang="en-US" altLang="en-US"/>
          </a:p>
        </p:txBody>
      </p:sp>
    </p:spTree>
    <p:extLst>
      <p:ext uri="{BB962C8B-B14F-4D97-AF65-F5344CB8AC3E}">
        <p14:creationId xmlns:p14="http://schemas.microsoft.com/office/powerpoint/2010/main" val="1330207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200315B-F3A1-4ED2-B74E-F193E76F6361}" type="slidenum">
              <a:rPr lang="en-US" altLang="en-US"/>
              <a:pPr/>
              <a:t>‹#›</a:t>
            </a:fld>
            <a:endParaRPr lang="en-US" altLang="en-US"/>
          </a:p>
        </p:txBody>
      </p:sp>
    </p:spTree>
    <p:extLst>
      <p:ext uri="{BB962C8B-B14F-4D97-AF65-F5344CB8AC3E}">
        <p14:creationId xmlns:p14="http://schemas.microsoft.com/office/powerpoint/2010/main" val="345198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7A2BE22-AEC3-4F88-9DEE-8DF8714DEA79}" type="slidenum">
              <a:rPr lang="en-US" altLang="en-US"/>
              <a:pPr/>
              <a:t>‹#›</a:t>
            </a:fld>
            <a:endParaRPr lang="en-US" altLang="en-US"/>
          </a:p>
        </p:txBody>
      </p:sp>
    </p:spTree>
    <p:extLst>
      <p:ext uri="{BB962C8B-B14F-4D97-AF65-F5344CB8AC3E}">
        <p14:creationId xmlns:p14="http://schemas.microsoft.com/office/powerpoint/2010/main" val="38091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A9E95B0-7CFA-4CA6-9BE5-DCA76DDF2C43}" type="slidenum">
              <a:rPr lang="en-US" altLang="en-US"/>
              <a:pPr/>
              <a:t>‹#›</a:t>
            </a:fld>
            <a:endParaRPr lang="en-US" altLang="en-US"/>
          </a:p>
        </p:txBody>
      </p:sp>
    </p:spTree>
    <p:extLst>
      <p:ext uri="{BB962C8B-B14F-4D97-AF65-F5344CB8AC3E}">
        <p14:creationId xmlns:p14="http://schemas.microsoft.com/office/powerpoint/2010/main" val="249809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49A16D3-8077-43BD-8046-07273BC9E134}" type="slidenum">
              <a:rPr lang="en-US" altLang="en-US"/>
              <a:pPr/>
              <a:t>‹#›</a:t>
            </a:fld>
            <a:endParaRPr lang="en-US" altLang="en-US"/>
          </a:p>
        </p:txBody>
      </p:sp>
    </p:spTree>
    <p:extLst>
      <p:ext uri="{BB962C8B-B14F-4D97-AF65-F5344CB8AC3E}">
        <p14:creationId xmlns:p14="http://schemas.microsoft.com/office/powerpoint/2010/main" val="325287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13A743-D595-4AB3-B413-EAD2599912C3}" type="slidenum">
              <a:rPr lang="en-US" altLang="en-US"/>
              <a:pPr/>
              <a:t>‹#›</a:t>
            </a:fld>
            <a:endParaRPr lang="en-US" altLang="en-US"/>
          </a:p>
        </p:txBody>
      </p:sp>
    </p:spTree>
    <p:extLst>
      <p:ext uri="{BB962C8B-B14F-4D97-AF65-F5344CB8AC3E}">
        <p14:creationId xmlns:p14="http://schemas.microsoft.com/office/powerpoint/2010/main" val="3605413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41ACFA1-FEFC-4525-9CC5-2F921D0C0B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0197" y="-129336"/>
            <a:ext cx="90120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April 10th	                     Genetics</a:t>
            </a:r>
            <a:endParaRPr lang="en-US" b="1" dirty="0"/>
          </a:p>
        </p:txBody>
      </p:sp>
      <p:sp>
        <p:nvSpPr>
          <p:cNvPr id="4" name="Content Placeholder 2"/>
          <p:cNvSpPr txBox="1">
            <a:spLocks/>
          </p:cNvSpPr>
          <p:nvPr/>
        </p:nvSpPr>
        <p:spPr>
          <a:xfrm>
            <a:off x="341140" y="985587"/>
            <a:ext cx="90424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US" sz="3600" dirty="0" smtClean="0"/>
          </a:p>
        </p:txBody>
      </p:sp>
      <p:sp>
        <p:nvSpPr>
          <p:cNvPr id="6" name="Content Placeholder 2"/>
          <p:cNvSpPr>
            <a:spLocks noGrp="1"/>
          </p:cNvSpPr>
          <p:nvPr>
            <p:ph idx="1"/>
          </p:nvPr>
        </p:nvSpPr>
        <p:spPr>
          <a:xfrm>
            <a:off x="0" y="849048"/>
            <a:ext cx="9144000" cy="4835056"/>
          </a:xfrm>
        </p:spPr>
        <p:txBody>
          <a:bodyPr/>
          <a:lstStyle/>
          <a:p>
            <a:pPr marL="514350" indent="-514350">
              <a:buFont typeface="+mj-lt"/>
              <a:buAutoNum type="arabicPeriod"/>
            </a:pPr>
            <a:r>
              <a:rPr lang="en-US" sz="3200" dirty="0" smtClean="0"/>
              <a:t>What is a karyotype?</a:t>
            </a:r>
          </a:p>
          <a:p>
            <a:pPr marL="514350" indent="-514350">
              <a:buFont typeface="+mj-lt"/>
              <a:buAutoNum type="arabicPeriod"/>
            </a:pPr>
            <a:r>
              <a:rPr lang="en-US" sz="3200" dirty="0" smtClean="0"/>
              <a:t>What is the chromosomal abnormality for Downs Syndrome?</a:t>
            </a:r>
          </a:p>
          <a:p>
            <a:pPr marL="514350" indent="-514350">
              <a:buFont typeface="+mj-lt"/>
              <a:buAutoNum type="arabicPeriod"/>
            </a:pPr>
            <a:r>
              <a:rPr lang="en-US" sz="3200" dirty="0" smtClean="0"/>
              <a:t>What is the chromosomal abnormality for Turners Syndrome?</a:t>
            </a:r>
          </a:p>
          <a:p>
            <a:pPr marL="514350" indent="-514350">
              <a:buFont typeface="+mj-lt"/>
              <a:buAutoNum type="arabicPeriod"/>
            </a:pPr>
            <a:r>
              <a:rPr lang="en-US" dirty="0"/>
              <a:t>Cross a hemophiliac male with a woman whose mother had hemophilia and father was normal.</a:t>
            </a:r>
          </a:p>
          <a:p>
            <a:pPr marL="514350" indent="-514350">
              <a:buFont typeface="+mj-lt"/>
              <a:buAutoNum type="arabicPeriod"/>
            </a:pPr>
            <a:endParaRPr lang="en-US" sz="3200" dirty="0" smtClean="0"/>
          </a:p>
          <a:p>
            <a:pPr marL="0" indent="0">
              <a:buNone/>
            </a:pPr>
            <a:endParaRPr lang="en-US" dirty="0"/>
          </a:p>
        </p:txBody>
      </p:sp>
      <p:pic>
        <p:nvPicPr>
          <p:cNvPr id="1026" name="Picture 2" descr="Image result for chromosomal disorders found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426" y="4713920"/>
            <a:ext cx="2187543" cy="1948568"/>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4" descr="Image result for tues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509" y="5394372"/>
            <a:ext cx="3376878" cy="140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705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51"/>
            <a:ext cx="9144000" cy="6852249"/>
          </a:xfrm>
        </p:spPr>
        <p:txBody>
          <a:bodyPr/>
          <a:lstStyle/>
          <a:p>
            <a:pPr marL="0" indent="0">
              <a:buNone/>
            </a:pPr>
            <a:r>
              <a:rPr lang="en-US" dirty="0"/>
              <a:t>Using the following information, design a pedigree </a:t>
            </a:r>
            <a:r>
              <a:rPr lang="en-US" dirty="0" smtClean="0"/>
              <a:t>chart </a:t>
            </a:r>
            <a:r>
              <a:rPr lang="en-US" dirty="0"/>
              <a:t>and designate </a:t>
            </a:r>
            <a:r>
              <a:rPr lang="en-US" dirty="0" smtClean="0"/>
              <a:t>which </a:t>
            </a:r>
            <a:r>
              <a:rPr lang="en-US" dirty="0"/>
              <a:t>of the family members is homozygous for normal hemoglobin </a:t>
            </a:r>
            <a:r>
              <a:rPr lang="en-US" dirty="0" smtClean="0"/>
              <a:t>(HH), </a:t>
            </a:r>
            <a:r>
              <a:rPr lang="en-US" dirty="0"/>
              <a:t>heterozygous </a:t>
            </a:r>
            <a:r>
              <a:rPr lang="en-US" dirty="0" smtClean="0"/>
              <a:t>(</a:t>
            </a:r>
            <a:r>
              <a:rPr lang="en-US" dirty="0" err="1" smtClean="0"/>
              <a:t>Hh</a:t>
            </a:r>
            <a:r>
              <a:rPr lang="en-US" dirty="0" smtClean="0"/>
              <a:t>), </a:t>
            </a:r>
            <a:r>
              <a:rPr lang="en-US" dirty="0"/>
              <a:t>and homozygous recessive </a:t>
            </a:r>
            <a:r>
              <a:rPr lang="en-US" dirty="0" smtClean="0"/>
              <a:t>(</a:t>
            </a:r>
            <a:r>
              <a:rPr lang="en-US" dirty="0" err="1" smtClean="0"/>
              <a:t>hh</a:t>
            </a:r>
            <a:r>
              <a:rPr lang="en-US" dirty="0" smtClean="0"/>
              <a:t>). </a:t>
            </a:r>
          </a:p>
          <a:p>
            <a:pPr marL="0" indent="0">
              <a:buNone/>
            </a:pPr>
            <a:r>
              <a:rPr lang="en-US" dirty="0" smtClean="0"/>
              <a:t>~</a:t>
            </a:r>
            <a:r>
              <a:rPr lang="en-US" dirty="0"/>
              <a:t>Mom‐survived malaria </a:t>
            </a:r>
            <a:endParaRPr lang="en-US" dirty="0" smtClean="0"/>
          </a:p>
          <a:p>
            <a:pPr marL="0" indent="0">
              <a:buNone/>
            </a:pPr>
            <a:r>
              <a:rPr lang="en-US" dirty="0" smtClean="0"/>
              <a:t>~</a:t>
            </a:r>
            <a:r>
              <a:rPr lang="en-US" dirty="0"/>
              <a:t>Dad‐ died from complications from sickle‐cell anemia at age 42. </a:t>
            </a:r>
            <a:endParaRPr lang="en-US" dirty="0" smtClean="0"/>
          </a:p>
          <a:p>
            <a:pPr marL="0" indent="0">
              <a:buNone/>
            </a:pPr>
            <a:r>
              <a:rPr lang="en-US" dirty="0" smtClean="0"/>
              <a:t>~</a:t>
            </a:r>
            <a:r>
              <a:rPr lang="en-US" dirty="0"/>
              <a:t>Son #1‐ survived malaria </a:t>
            </a:r>
            <a:endParaRPr lang="en-US" dirty="0" smtClean="0"/>
          </a:p>
          <a:p>
            <a:pPr marL="0" indent="0">
              <a:buNone/>
            </a:pPr>
            <a:r>
              <a:rPr lang="en-US" dirty="0" smtClean="0"/>
              <a:t>~Son #</a:t>
            </a:r>
            <a:r>
              <a:rPr lang="en-US" dirty="0"/>
              <a:t>2‐ Survived </a:t>
            </a:r>
            <a:r>
              <a:rPr lang="en-US" dirty="0" smtClean="0"/>
              <a:t>malaria</a:t>
            </a:r>
            <a:r>
              <a:rPr lang="en-US" dirty="0"/>
              <a:t>, has sickle‐cell anemia </a:t>
            </a:r>
            <a:endParaRPr lang="en-US" dirty="0" smtClean="0"/>
          </a:p>
          <a:p>
            <a:pPr marL="0" indent="0">
              <a:buNone/>
            </a:pPr>
            <a:r>
              <a:rPr lang="en-US" dirty="0" smtClean="0"/>
              <a:t>~</a:t>
            </a:r>
            <a:r>
              <a:rPr lang="en-US" dirty="0"/>
              <a:t>Daughter #1‐ survived malaria</a:t>
            </a:r>
          </a:p>
        </p:txBody>
      </p:sp>
    </p:spTree>
    <p:extLst>
      <p:ext uri="{BB962C8B-B14F-4D97-AF65-F5344CB8AC3E}">
        <p14:creationId xmlns:p14="http://schemas.microsoft.com/office/powerpoint/2010/main" val="294219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KEY: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18272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4243" y="76200"/>
            <a:ext cx="8816459" cy="6629400"/>
          </a:xfrm>
          <a:prstGeom prst="rect">
            <a:avLst/>
          </a:prstGeom>
        </p:spPr>
      </p:pic>
    </p:spTree>
    <p:extLst>
      <p:ext uri="{BB962C8B-B14F-4D97-AF65-F5344CB8AC3E}">
        <p14:creationId xmlns:p14="http://schemas.microsoft.com/office/powerpoint/2010/main" val="386449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If the daughter marries a man who has normal hemoglobin </a:t>
            </a:r>
            <a:r>
              <a:rPr lang="en-US" dirty="0" smtClean="0"/>
              <a:t>(</a:t>
            </a:r>
            <a:r>
              <a:rPr lang="en-US" dirty="0" smtClean="0"/>
              <a:t>HH</a:t>
            </a:r>
            <a:r>
              <a:rPr lang="en-US" dirty="0" smtClean="0"/>
              <a:t>) </a:t>
            </a:r>
            <a:r>
              <a:rPr lang="en-US" dirty="0" smtClean="0"/>
              <a:t>in his red blood cells, what is the probability that their children will have sickle-cell anemia?</a:t>
            </a:r>
          </a:p>
          <a:p>
            <a:pPr marL="0" indent="0">
              <a:buNone/>
            </a:pPr>
            <a:endParaRPr lang="en-US" dirty="0"/>
          </a:p>
        </p:txBody>
      </p:sp>
    </p:spTree>
    <p:extLst>
      <p:ext uri="{BB962C8B-B14F-4D97-AF65-F5344CB8AC3E}">
        <p14:creationId xmlns:p14="http://schemas.microsoft.com/office/powerpoint/2010/main" val="302353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b="1" smtClean="0"/>
              <a:t>Autosomal Dominant</a:t>
            </a:r>
          </a:p>
        </p:txBody>
      </p:sp>
      <p:sp>
        <p:nvSpPr>
          <p:cNvPr id="9219" name="Rectangle 3"/>
          <p:cNvSpPr>
            <a:spLocks noGrp="1" noChangeArrowheads="1"/>
          </p:cNvSpPr>
          <p:nvPr>
            <p:ph type="body" sz="half" idx="1"/>
          </p:nvPr>
        </p:nvSpPr>
        <p:spPr>
          <a:xfrm>
            <a:off x="0" y="1371600"/>
            <a:ext cx="9144000" cy="4754563"/>
          </a:xfrm>
        </p:spPr>
        <p:txBody>
          <a:bodyPr/>
          <a:lstStyle/>
          <a:p>
            <a:pPr eaLnBrk="1" hangingPunct="1"/>
            <a:r>
              <a:rPr lang="en-US" altLang="en-US" sz="2400" dirty="0" smtClean="0"/>
              <a:t>A dominant condition is transmitted in unbroken descent from each generation to the next.  </a:t>
            </a:r>
          </a:p>
          <a:p>
            <a:pPr eaLnBrk="1" hangingPunct="1"/>
            <a:r>
              <a:rPr lang="en-US" altLang="en-US" sz="2400" dirty="0" smtClean="0"/>
              <a:t>There would be no carriers.  </a:t>
            </a:r>
          </a:p>
          <a:p>
            <a:pPr eaLnBrk="1" hangingPunct="1"/>
            <a:r>
              <a:rPr lang="en-US" altLang="en-US" sz="2400" dirty="0" smtClean="0"/>
              <a:t>Any individual that is “filled in” would be homozygous dominant or heterozygous and would exhibit the dominant trait.</a:t>
            </a:r>
          </a:p>
          <a:p>
            <a:pPr eaLnBrk="1" hangingPunct="1"/>
            <a:endParaRPr lang="en-US" altLang="en-US" sz="2800" dirty="0" smtClean="0"/>
          </a:p>
        </p:txBody>
      </p:sp>
      <p:pic>
        <p:nvPicPr>
          <p:cNvPr id="9220" name="Picture 5" descr="adompe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14400" y="3581400"/>
            <a:ext cx="6858000" cy="300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Line 7"/>
          <p:cNvSpPr>
            <a:spLocks noChangeShapeType="1"/>
          </p:cNvSpPr>
          <p:nvPr/>
        </p:nvSpPr>
        <p:spPr bwMode="auto">
          <a:xfrm flipH="1">
            <a:off x="4904014" y="3785118"/>
            <a:ext cx="990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2" name="Text Box 8"/>
          <p:cNvSpPr txBox="1">
            <a:spLocks noChangeArrowheads="1"/>
          </p:cNvSpPr>
          <p:nvPr/>
        </p:nvSpPr>
        <p:spPr bwMode="auto">
          <a:xfrm>
            <a:off x="5823857" y="3578743"/>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Homozygous recessive genotype (___)</a:t>
            </a:r>
          </a:p>
        </p:txBody>
      </p:sp>
      <p:sp>
        <p:nvSpPr>
          <p:cNvPr id="9223" name="Line 9"/>
          <p:cNvSpPr>
            <a:spLocks noChangeShapeType="1"/>
          </p:cNvSpPr>
          <p:nvPr/>
        </p:nvSpPr>
        <p:spPr bwMode="auto">
          <a:xfrm>
            <a:off x="2859055" y="3872366"/>
            <a:ext cx="673359" cy="1413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Text Box 10"/>
          <p:cNvSpPr txBox="1">
            <a:spLocks noChangeArrowheads="1"/>
          </p:cNvSpPr>
          <p:nvPr/>
        </p:nvSpPr>
        <p:spPr bwMode="auto">
          <a:xfrm>
            <a:off x="732452" y="3578743"/>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Could be NN or ___</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smtClean="0"/>
              <a:t>Autosomal Recessive</a:t>
            </a:r>
          </a:p>
        </p:txBody>
      </p:sp>
      <p:sp>
        <p:nvSpPr>
          <p:cNvPr id="10243" name="Rectangle 3"/>
          <p:cNvSpPr>
            <a:spLocks noGrp="1" noChangeArrowheads="1"/>
          </p:cNvSpPr>
          <p:nvPr>
            <p:ph type="body" idx="1"/>
          </p:nvPr>
        </p:nvSpPr>
        <p:spPr>
          <a:xfrm>
            <a:off x="0" y="1143000"/>
            <a:ext cx="9144000" cy="5410200"/>
          </a:xfrm>
        </p:spPr>
        <p:txBody>
          <a:bodyPr/>
          <a:lstStyle/>
          <a:p>
            <a:pPr eaLnBrk="1" hangingPunct="1">
              <a:lnSpc>
                <a:spcPct val="80000"/>
              </a:lnSpc>
            </a:pPr>
            <a:r>
              <a:rPr lang="en-US" altLang="en-US" dirty="0" smtClean="0"/>
              <a:t>A recessive trait will only manifest itself when both alleles are present in an individual. </a:t>
            </a:r>
          </a:p>
          <a:p>
            <a:pPr marL="0" indent="0" eaLnBrk="1" hangingPunct="1">
              <a:lnSpc>
                <a:spcPct val="80000"/>
              </a:lnSpc>
              <a:buNone/>
            </a:pPr>
            <a:r>
              <a:rPr lang="en-US" altLang="en-US" dirty="0"/>
              <a:t> </a:t>
            </a:r>
            <a:r>
              <a:rPr lang="en-US" altLang="en-US" dirty="0" smtClean="0"/>
              <a:t>  (Ex. </a:t>
            </a:r>
            <a:r>
              <a:rPr lang="en-US" altLang="en-US" dirty="0" err="1" smtClean="0"/>
              <a:t>nn</a:t>
            </a:r>
            <a:r>
              <a:rPr lang="en-US" altLang="en-US" dirty="0" smtClean="0"/>
              <a:t>)</a:t>
            </a:r>
          </a:p>
          <a:p>
            <a:pPr eaLnBrk="1" hangingPunct="1">
              <a:lnSpc>
                <a:spcPct val="80000"/>
              </a:lnSpc>
            </a:pPr>
            <a:endParaRPr lang="en-US" altLang="en-US" dirty="0" smtClean="0"/>
          </a:p>
          <a:p>
            <a:pPr eaLnBrk="1" hangingPunct="1">
              <a:lnSpc>
                <a:spcPct val="80000"/>
              </a:lnSpc>
            </a:pPr>
            <a:r>
              <a:rPr lang="en-US" altLang="en-US" dirty="0" smtClean="0"/>
              <a:t>Offspring can have the trait while neither parent exhibits the trait.</a:t>
            </a:r>
          </a:p>
          <a:p>
            <a:pPr eaLnBrk="1" hangingPunct="1">
              <a:lnSpc>
                <a:spcPct val="80000"/>
              </a:lnSpc>
            </a:pPr>
            <a:endParaRPr lang="en-US" altLang="en-US" dirty="0" smtClean="0"/>
          </a:p>
          <a:p>
            <a:pPr eaLnBrk="1" hangingPunct="1">
              <a:lnSpc>
                <a:spcPct val="80000"/>
              </a:lnSpc>
            </a:pPr>
            <a:r>
              <a:rPr lang="en-US" altLang="en-US" b="1" dirty="0" smtClean="0"/>
              <a:t>Carrier-</a:t>
            </a:r>
            <a:r>
              <a:rPr lang="en-US" altLang="en-US" dirty="0" smtClean="0"/>
              <a:t> Has an allele for a recessive trait but does not show the phenotype.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b="1" smtClean="0"/>
              <a:t>Autosomal Recessive</a:t>
            </a:r>
          </a:p>
        </p:txBody>
      </p:sp>
      <p:sp>
        <p:nvSpPr>
          <p:cNvPr id="11267" name="Rectangle 3"/>
          <p:cNvSpPr>
            <a:spLocks noGrp="1" noChangeArrowheads="1"/>
          </p:cNvSpPr>
          <p:nvPr>
            <p:ph type="body" sz="half" idx="1"/>
          </p:nvPr>
        </p:nvSpPr>
        <p:spPr>
          <a:xfrm>
            <a:off x="0" y="1600200"/>
            <a:ext cx="4495800" cy="4525963"/>
          </a:xfrm>
        </p:spPr>
        <p:txBody>
          <a:bodyPr/>
          <a:lstStyle/>
          <a:p>
            <a:pPr marL="0" indent="0" eaLnBrk="1" hangingPunct="1">
              <a:buNone/>
            </a:pPr>
            <a:r>
              <a:rPr lang="en-US" altLang="en-US" sz="2800" dirty="0" smtClean="0"/>
              <a:t>An autosomal recessive condition may be transmitted through a long line of carriers before, by ill chance two carriers mate. Then there will be a ___ chance that any child will be affected.</a:t>
            </a:r>
          </a:p>
        </p:txBody>
      </p:sp>
      <p:sp>
        <p:nvSpPr>
          <p:cNvPr id="11268" name="Line 4"/>
          <p:cNvSpPr>
            <a:spLocks noChangeShapeType="1"/>
          </p:cNvSpPr>
          <p:nvPr/>
        </p:nvSpPr>
        <p:spPr bwMode="auto">
          <a:xfrm>
            <a:off x="5791200" y="4343400"/>
            <a:ext cx="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 name="Line 5"/>
          <p:cNvSpPr>
            <a:spLocks noChangeShapeType="1"/>
          </p:cNvSpPr>
          <p:nvPr/>
        </p:nvSpPr>
        <p:spPr bwMode="auto">
          <a:xfrm flipH="1">
            <a:off x="6934200" y="42672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Line 6"/>
          <p:cNvSpPr>
            <a:spLocks noChangeShapeType="1"/>
          </p:cNvSpPr>
          <p:nvPr/>
        </p:nvSpPr>
        <p:spPr bwMode="auto">
          <a:xfrm>
            <a:off x="5105400" y="48768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7"/>
          <p:cNvSpPr>
            <a:spLocks noChangeShapeType="1"/>
          </p:cNvSpPr>
          <p:nvPr/>
        </p:nvSpPr>
        <p:spPr bwMode="auto">
          <a:xfrm>
            <a:off x="5105400" y="57150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Text Box 8"/>
          <p:cNvSpPr txBox="1">
            <a:spLocks noChangeArrowheads="1"/>
          </p:cNvSpPr>
          <p:nvPr/>
        </p:nvSpPr>
        <p:spPr bwMode="auto">
          <a:xfrm>
            <a:off x="5943600" y="4267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a:t>
            </a:r>
          </a:p>
        </p:txBody>
      </p:sp>
      <p:sp>
        <p:nvSpPr>
          <p:cNvPr id="11273" name="Text Box 9"/>
          <p:cNvSpPr txBox="1">
            <a:spLocks noChangeArrowheads="1"/>
          </p:cNvSpPr>
          <p:nvPr/>
        </p:nvSpPr>
        <p:spPr bwMode="auto">
          <a:xfrm>
            <a:off x="7162800" y="4267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a:t>
            </a:r>
          </a:p>
        </p:txBody>
      </p:sp>
      <p:sp>
        <p:nvSpPr>
          <p:cNvPr id="11274" name="Text Box 10"/>
          <p:cNvSpPr txBox="1">
            <a:spLocks noChangeArrowheads="1"/>
          </p:cNvSpPr>
          <p:nvPr/>
        </p:nvSpPr>
        <p:spPr bwMode="auto">
          <a:xfrm>
            <a:off x="5105400" y="5867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a:t>
            </a:r>
          </a:p>
        </p:txBody>
      </p:sp>
      <p:sp>
        <p:nvSpPr>
          <p:cNvPr id="11275" name="Text Box 11"/>
          <p:cNvSpPr txBox="1">
            <a:spLocks noChangeArrowheads="1"/>
          </p:cNvSpPr>
          <p:nvPr/>
        </p:nvSpPr>
        <p:spPr bwMode="auto">
          <a:xfrm>
            <a:off x="5105400" y="5105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a:t>
            </a:r>
          </a:p>
        </p:txBody>
      </p:sp>
      <p:sp>
        <p:nvSpPr>
          <p:cNvPr id="11276" name="Text Box 12"/>
          <p:cNvSpPr txBox="1">
            <a:spLocks noChangeArrowheads="1"/>
          </p:cNvSpPr>
          <p:nvPr/>
        </p:nvSpPr>
        <p:spPr bwMode="auto">
          <a:xfrm>
            <a:off x="5943600" y="5029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NN</a:t>
            </a:r>
          </a:p>
        </p:txBody>
      </p:sp>
      <p:sp>
        <p:nvSpPr>
          <p:cNvPr id="11277" name="Text Box 13"/>
          <p:cNvSpPr txBox="1">
            <a:spLocks noChangeArrowheads="1"/>
          </p:cNvSpPr>
          <p:nvPr/>
        </p:nvSpPr>
        <p:spPr bwMode="auto">
          <a:xfrm>
            <a:off x="6019800" y="5867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Nn</a:t>
            </a:r>
          </a:p>
        </p:txBody>
      </p:sp>
      <p:sp>
        <p:nvSpPr>
          <p:cNvPr id="11278" name="Text Box 14"/>
          <p:cNvSpPr txBox="1">
            <a:spLocks noChangeArrowheads="1"/>
          </p:cNvSpPr>
          <p:nvPr/>
        </p:nvSpPr>
        <p:spPr bwMode="auto">
          <a:xfrm>
            <a:off x="7010400" y="5867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nn</a:t>
            </a:r>
          </a:p>
        </p:txBody>
      </p:sp>
      <p:sp>
        <p:nvSpPr>
          <p:cNvPr id="11279" name="Text Box 15"/>
          <p:cNvSpPr txBox="1">
            <a:spLocks noChangeArrowheads="1"/>
          </p:cNvSpPr>
          <p:nvPr/>
        </p:nvSpPr>
        <p:spPr bwMode="auto">
          <a:xfrm>
            <a:off x="7010400" y="5029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Nn</a:t>
            </a:r>
          </a:p>
        </p:txBody>
      </p:sp>
      <p:sp>
        <p:nvSpPr>
          <p:cNvPr id="11280" name="Oval 16"/>
          <p:cNvSpPr>
            <a:spLocks noChangeArrowheads="1"/>
          </p:cNvSpPr>
          <p:nvPr/>
        </p:nvSpPr>
        <p:spPr bwMode="auto">
          <a:xfrm>
            <a:off x="6705600" y="5638800"/>
            <a:ext cx="1371600" cy="9906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81" name="Line 17"/>
          <p:cNvSpPr>
            <a:spLocks noChangeShapeType="1"/>
          </p:cNvSpPr>
          <p:nvPr/>
        </p:nvSpPr>
        <p:spPr bwMode="auto">
          <a:xfrm>
            <a:off x="3200400" y="5029200"/>
            <a:ext cx="3581400" cy="838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282" name="Picture 1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2133600"/>
            <a:ext cx="4572000" cy="1512888"/>
          </a:xfrm>
          <a:noFill/>
        </p:spPr>
      </p:pic>
      <p:sp>
        <p:nvSpPr>
          <p:cNvPr id="11283" name="Line 20"/>
          <p:cNvSpPr>
            <a:spLocks noChangeShapeType="1"/>
          </p:cNvSpPr>
          <p:nvPr/>
        </p:nvSpPr>
        <p:spPr bwMode="auto">
          <a:xfrm flipH="1" flipV="1">
            <a:off x="6781800" y="3581400"/>
            <a:ext cx="762000" cy="228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Line 21"/>
          <p:cNvSpPr>
            <a:spLocks noChangeShapeType="1"/>
          </p:cNvSpPr>
          <p:nvPr/>
        </p:nvSpPr>
        <p:spPr bwMode="auto">
          <a:xfrm flipH="1" flipV="1">
            <a:off x="6248400" y="3581400"/>
            <a:ext cx="1295400" cy="228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Text Box 22"/>
          <p:cNvSpPr txBox="1">
            <a:spLocks noChangeArrowheads="1"/>
          </p:cNvSpPr>
          <p:nvPr/>
        </p:nvSpPr>
        <p:spPr bwMode="auto">
          <a:xfrm>
            <a:off x="7620000" y="37338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These must be ____</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229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Sex-Linked Recessive Pedigree</a:t>
            </a:r>
          </a:p>
        </p:txBody>
      </p:sp>
      <p:sp>
        <p:nvSpPr>
          <p:cNvPr id="13315" name="Content Placeholder 2"/>
          <p:cNvSpPr>
            <a:spLocks noGrp="1"/>
          </p:cNvSpPr>
          <p:nvPr>
            <p:ph idx="1"/>
          </p:nvPr>
        </p:nvSpPr>
        <p:spPr>
          <a:xfrm>
            <a:off x="457200" y="1295400"/>
            <a:ext cx="8229600" cy="4830763"/>
          </a:xfrm>
        </p:spPr>
        <p:txBody>
          <a:bodyPr/>
          <a:lstStyle/>
          <a:p>
            <a:pPr marL="0" indent="0" eaLnBrk="1" hangingPunct="1">
              <a:buNone/>
            </a:pPr>
            <a:r>
              <a:rPr lang="en-US" altLang="en-US" sz="2400" dirty="0" smtClean="0"/>
              <a:t>Males only need one copy of the recessive allele, from the mother, to show the trait/disease</a:t>
            </a:r>
          </a:p>
          <a:p>
            <a:pPr eaLnBrk="1" hangingPunct="1"/>
            <a:r>
              <a:rPr lang="en-US" altLang="en-US" sz="2400" dirty="0" smtClean="0"/>
              <a:t>Occurs more frequently in males than in females</a:t>
            </a: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387" y="2895600"/>
            <a:ext cx="522922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1095"/>
            <a:ext cx="8229600" cy="1143000"/>
          </a:xfrm>
        </p:spPr>
        <p:txBody>
          <a:bodyPr/>
          <a:lstStyle/>
          <a:p>
            <a:r>
              <a:rPr lang="en-US" dirty="0" smtClean="0"/>
              <a:t>Make your own pedigree…</a:t>
            </a:r>
            <a:endParaRPr lang="en-US" dirty="0"/>
          </a:p>
        </p:txBody>
      </p:sp>
      <p:sp>
        <p:nvSpPr>
          <p:cNvPr id="3" name="Content Placeholder 2"/>
          <p:cNvSpPr>
            <a:spLocks noGrp="1"/>
          </p:cNvSpPr>
          <p:nvPr>
            <p:ph idx="1"/>
          </p:nvPr>
        </p:nvSpPr>
        <p:spPr>
          <a:xfrm>
            <a:off x="152400" y="609600"/>
            <a:ext cx="8839200" cy="4525963"/>
          </a:xfrm>
        </p:spPr>
        <p:txBody>
          <a:bodyPr/>
          <a:lstStyle/>
          <a:p>
            <a:r>
              <a:rPr lang="en-US" dirty="0" smtClean="0"/>
              <a:t>Left-handedness (h) is a recessive trait.</a:t>
            </a:r>
          </a:p>
          <a:p>
            <a:r>
              <a:rPr lang="en-US" dirty="0" smtClean="0"/>
              <a:t>Bill and Mary have a son, Mike, and a daughter, Sue (youngest) that are right-handed. They also have a middle daughter, Marie that is a lefty. Sue gets married to John (righty) and has three children. Their oldest daughter, Sarah and their middle son, Joe are right handed. Yet their youngest son, Ryan is lefty.</a:t>
            </a:r>
          </a:p>
          <a:p>
            <a:endParaRPr lang="en-US" dirty="0"/>
          </a:p>
          <a:p>
            <a:pPr marL="0" indent="0">
              <a:buNone/>
            </a:pPr>
            <a:r>
              <a:rPr lang="en-US" dirty="0" smtClean="0"/>
              <a:t>REMEMBER: Label generations, individual names, and genotypes known.</a:t>
            </a:r>
            <a:endParaRPr lang="en-US" dirty="0"/>
          </a:p>
        </p:txBody>
      </p:sp>
    </p:spTree>
    <p:extLst>
      <p:ext uri="{BB962C8B-B14F-4D97-AF65-F5344CB8AC3E}">
        <p14:creationId xmlns:p14="http://schemas.microsoft.com/office/powerpoint/2010/main" val="318593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80527" y="-304800"/>
            <a:ext cx="8229600" cy="1143000"/>
          </a:xfrm>
        </p:spPr>
        <p:txBody>
          <a:bodyPr/>
          <a:lstStyle/>
          <a:p>
            <a:pPr eaLnBrk="1" hangingPunct="1"/>
            <a:r>
              <a:rPr lang="en-US" altLang="en-US" b="1" u="sng" dirty="0" smtClean="0"/>
              <a:t>Pedigrees</a:t>
            </a:r>
          </a:p>
        </p:txBody>
      </p:sp>
      <p:sp>
        <p:nvSpPr>
          <p:cNvPr id="2" name="Content Placeholder 1"/>
          <p:cNvSpPr>
            <a:spLocks noGrp="1"/>
          </p:cNvSpPr>
          <p:nvPr>
            <p:ph idx="1"/>
          </p:nvPr>
        </p:nvSpPr>
        <p:spPr>
          <a:xfrm>
            <a:off x="0" y="609600"/>
            <a:ext cx="9144000" cy="4525963"/>
          </a:xfrm>
        </p:spPr>
        <p:txBody>
          <a:bodyPr/>
          <a:lstStyle/>
          <a:p>
            <a:r>
              <a:rPr lang="en-US" dirty="0" smtClean="0"/>
              <a:t>A valuable tool for anyone working in the field of genetics.</a:t>
            </a:r>
          </a:p>
          <a:p>
            <a:r>
              <a:rPr lang="en-US" dirty="0" smtClean="0"/>
              <a:t>Used to show </a:t>
            </a:r>
            <a:r>
              <a:rPr lang="en-US" b="1" dirty="0" smtClean="0"/>
              <a:t>relationships</a:t>
            </a:r>
            <a:r>
              <a:rPr lang="en-US" dirty="0" smtClean="0"/>
              <a:t> in families and resemble a </a:t>
            </a:r>
            <a:r>
              <a:rPr lang="en-US" b="1" dirty="0" smtClean="0"/>
              <a:t>family tree</a:t>
            </a:r>
            <a:r>
              <a:rPr lang="en-US" dirty="0" smtClean="0"/>
              <a:t>.</a:t>
            </a:r>
            <a:endParaRPr lang="en-US" dirty="0"/>
          </a:p>
        </p:txBody>
      </p:sp>
      <p:pic>
        <p:nvPicPr>
          <p:cNvPr id="3" name="Picture 2"/>
          <p:cNvPicPr>
            <a:picLocks noChangeAspect="1"/>
          </p:cNvPicPr>
          <p:nvPr/>
        </p:nvPicPr>
        <p:blipFill>
          <a:blip r:embed="rId2"/>
          <a:stretch>
            <a:fillRect/>
          </a:stretch>
        </p:blipFill>
        <p:spPr>
          <a:xfrm>
            <a:off x="1295400" y="3074744"/>
            <a:ext cx="7141806" cy="357743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35937" y="333491"/>
            <a:ext cx="8272126" cy="6191017"/>
          </a:xfrm>
          <a:prstGeom prst="rect">
            <a:avLst/>
          </a:prstGeom>
        </p:spPr>
      </p:pic>
    </p:spTree>
    <p:extLst>
      <p:ext uri="{BB962C8B-B14F-4D97-AF65-F5344CB8AC3E}">
        <p14:creationId xmlns:p14="http://schemas.microsoft.com/office/powerpoint/2010/main" val="1814506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Amoeba Sisters Pedigrees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Write six facts pertaining to the video to hand in when finished.</a:t>
            </a:r>
          </a:p>
          <a:p>
            <a:pPr marL="0" indent="0">
              <a:buNone/>
            </a:pPr>
            <a:r>
              <a:rPr lang="en-US" sz="2800" dirty="0" smtClean="0"/>
              <a:t>https</a:t>
            </a:r>
            <a:r>
              <a:rPr lang="en-US" sz="2800" dirty="0"/>
              <a:t>://</a:t>
            </a:r>
            <a:r>
              <a:rPr lang="en-US" sz="2800" dirty="0" err="1"/>
              <a:t>www.youtube.com</a:t>
            </a:r>
            <a:r>
              <a:rPr lang="en-US" sz="2800" dirty="0"/>
              <a:t>/</a:t>
            </a:r>
            <a:r>
              <a:rPr lang="en-US" sz="2800" dirty="0" err="1"/>
              <a:t>watch?v</a:t>
            </a:r>
            <a:r>
              <a:rPr lang="en-US" sz="2800" dirty="0"/>
              <a:t>=Gd09V2AkZv4</a:t>
            </a:r>
          </a:p>
        </p:txBody>
      </p:sp>
    </p:spTree>
    <p:extLst>
      <p:ext uri="{BB962C8B-B14F-4D97-AF65-F5344CB8AC3E}">
        <p14:creationId xmlns:p14="http://schemas.microsoft.com/office/powerpoint/2010/main" val="112880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dirty="0" smtClean="0"/>
              <a:t>Page 9 of Get It Together</a:t>
            </a:r>
            <a:endParaRPr lang="en-US" dirty="0"/>
          </a:p>
        </p:txBody>
      </p:sp>
    </p:spTree>
    <p:extLst>
      <p:ext uri="{BB962C8B-B14F-4D97-AF65-F5344CB8AC3E}">
        <p14:creationId xmlns:p14="http://schemas.microsoft.com/office/powerpoint/2010/main" val="2772031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err="1"/>
              <a:t>Turkie</a:t>
            </a:r>
            <a:r>
              <a:rPr lang="en-US" b="1" dirty="0"/>
              <a:t> Family Pedigree</a:t>
            </a:r>
            <a:br>
              <a:rPr lang="en-US" b="1" dirty="0"/>
            </a:br>
            <a:endParaRPr lang="en-US" b="1" dirty="0"/>
          </a:p>
        </p:txBody>
      </p:sp>
      <p:sp>
        <p:nvSpPr>
          <p:cNvPr id="3" name="Content Placeholder 2"/>
          <p:cNvSpPr>
            <a:spLocks noGrp="1"/>
          </p:cNvSpPr>
          <p:nvPr>
            <p:ph idx="1"/>
          </p:nvPr>
        </p:nvSpPr>
        <p:spPr>
          <a:xfrm>
            <a:off x="304800" y="869157"/>
            <a:ext cx="8229600" cy="1096962"/>
          </a:xfrm>
        </p:spPr>
        <p:txBody>
          <a:bodyPr/>
          <a:lstStyle/>
          <a:p>
            <a:pPr marL="0" indent="0" algn="ctr">
              <a:buNone/>
            </a:pPr>
            <a:r>
              <a:rPr lang="en-US" dirty="0" smtClean="0"/>
              <a:t>Work in pairs of two. This can be difficult. Let me know if you need help.</a:t>
            </a:r>
            <a:endParaRPr lang="en-US" dirty="0"/>
          </a:p>
        </p:txBody>
      </p:sp>
    </p:spTree>
    <p:extLst>
      <p:ext uri="{BB962C8B-B14F-4D97-AF65-F5344CB8AC3E}">
        <p14:creationId xmlns:p14="http://schemas.microsoft.com/office/powerpoint/2010/main" val="326851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10"/>
            <a:ext cx="9144000" cy="3935251"/>
          </a:xfrm>
        </p:spPr>
        <p:txBody>
          <a:bodyPr/>
          <a:lstStyle/>
          <a:p>
            <a:pPr marL="0" indent="0">
              <a:buNone/>
            </a:pPr>
            <a:r>
              <a:rPr lang="en-US" dirty="0" smtClean="0"/>
              <a:t>Circles represent </a:t>
            </a:r>
            <a:r>
              <a:rPr lang="en-US" b="1" dirty="0" smtClean="0"/>
              <a:t>females</a:t>
            </a:r>
          </a:p>
          <a:p>
            <a:endParaRPr lang="en-US" b="1" dirty="0" smtClean="0"/>
          </a:p>
          <a:p>
            <a:endParaRPr lang="en-US" b="1" dirty="0" smtClean="0"/>
          </a:p>
          <a:p>
            <a:pPr marL="0" indent="0">
              <a:buNone/>
            </a:pPr>
            <a:r>
              <a:rPr lang="en-US" dirty="0" smtClean="0"/>
              <a:t>				Squares represent </a:t>
            </a:r>
            <a:r>
              <a:rPr lang="en-US" b="1" dirty="0" smtClean="0"/>
              <a:t>males.</a:t>
            </a:r>
          </a:p>
          <a:p>
            <a:pPr marL="0" indent="0">
              <a:buNone/>
            </a:pPr>
            <a:endParaRPr lang="en-US" b="1" dirty="0" smtClean="0"/>
          </a:p>
          <a:p>
            <a:pPr marL="0" indent="0">
              <a:buNone/>
            </a:pPr>
            <a:r>
              <a:rPr lang="en-US" b="1" dirty="0" smtClean="0"/>
              <a:t>Generations</a:t>
            </a:r>
            <a:r>
              <a:rPr lang="en-US" dirty="0" smtClean="0"/>
              <a:t> are represented by roman numerals on the </a:t>
            </a:r>
            <a:r>
              <a:rPr lang="en-US" b="1" dirty="0" smtClean="0"/>
              <a:t>LEFT</a:t>
            </a:r>
            <a:r>
              <a:rPr lang="en-US" dirty="0" smtClean="0"/>
              <a:t> side of the pedigree. </a:t>
            </a:r>
            <a:endParaRPr lang="en-US" dirty="0"/>
          </a:p>
        </p:txBody>
      </p:sp>
      <p:sp>
        <p:nvSpPr>
          <p:cNvPr id="7" name="Flowchart: Connector 6"/>
          <p:cNvSpPr/>
          <p:nvPr/>
        </p:nvSpPr>
        <p:spPr>
          <a:xfrm>
            <a:off x="1087794" y="904087"/>
            <a:ext cx="1676400" cy="1524000"/>
          </a:xfrm>
          <a:prstGeom prst="flowChartConnector">
            <a:avLst/>
          </a:prstGeom>
          <a:solidFill>
            <a:srgbClr val="E848D5"/>
          </a:solidFill>
          <a:ln>
            <a:solidFill>
              <a:srgbClr val="E848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19800" y="228600"/>
            <a:ext cx="1676400" cy="130121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4889241" y="4191000"/>
            <a:ext cx="4191000" cy="2570091"/>
          </a:xfrm>
          <a:prstGeom prst="rect">
            <a:avLst/>
          </a:prstGeom>
        </p:spPr>
      </p:pic>
      <p:sp>
        <p:nvSpPr>
          <p:cNvPr id="11" name="Rectangle 10"/>
          <p:cNvSpPr/>
          <p:nvPr/>
        </p:nvSpPr>
        <p:spPr>
          <a:xfrm>
            <a:off x="134516" y="4432041"/>
            <a:ext cx="4572000" cy="1569660"/>
          </a:xfrm>
          <a:prstGeom prst="rect">
            <a:avLst/>
          </a:prstGeom>
        </p:spPr>
        <p:txBody>
          <a:bodyPr>
            <a:spAutoFit/>
          </a:bodyPr>
          <a:lstStyle/>
          <a:p>
            <a:pPr lvl="0" eaLnBrk="0" hangingPunct="0">
              <a:spcBef>
                <a:spcPct val="20000"/>
              </a:spcBef>
            </a:pPr>
            <a:r>
              <a:rPr lang="en-US" sz="3200" kern="0" dirty="0">
                <a:solidFill>
                  <a:srgbClr val="000000"/>
                </a:solidFill>
                <a:latin typeface="Arial"/>
              </a:rPr>
              <a:t>Death is represented by a slash through the symbol.</a:t>
            </a:r>
          </a:p>
        </p:txBody>
      </p:sp>
      <p:sp>
        <p:nvSpPr>
          <p:cNvPr id="12" name="Flowchart: Connector 11"/>
          <p:cNvSpPr/>
          <p:nvPr/>
        </p:nvSpPr>
        <p:spPr>
          <a:xfrm>
            <a:off x="2180642" y="5601296"/>
            <a:ext cx="1125116" cy="890861"/>
          </a:xfrm>
          <a:prstGeom prst="flowChartConnector">
            <a:avLst/>
          </a:prstGeom>
          <a:solidFill>
            <a:srgbClr val="E848D5"/>
          </a:solidFill>
          <a:ln>
            <a:solidFill>
              <a:srgbClr val="E848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1905000" y="5410200"/>
            <a:ext cx="1752600" cy="121920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29874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5668963"/>
          </a:xfrm>
        </p:spPr>
        <p:txBody>
          <a:bodyPr/>
          <a:lstStyle/>
          <a:p>
            <a:pPr marL="0" indent="0" algn="ctr">
              <a:buNone/>
            </a:pPr>
            <a:r>
              <a:rPr lang="en-US" dirty="0" smtClean="0"/>
              <a:t>Lines that connect circles </a:t>
            </a:r>
            <a:r>
              <a:rPr lang="en-US" dirty="0" smtClean="0"/>
              <a:t>and </a:t>
            </a:r>
            <a:r>
              <a:rPr lang="en-US" dirty="0" smtClean="0"/>
              <a:t>squares horizontally represent that reproduction has occurred.</a:t>
            </a:r>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The further to the left an individual is the older they are. Who is oldest in this relationship?</a:t>
            </a:r>
            <a:endParaRPr lang="en-US" dirty="0"/>
          </a:p>
        </p:txBody>
      </p:sp>
      <p:pic>
        <p:nvPicPr>
          <p:cNvPr id="4" name="Picture 3"/>
          <p:cNvPicPr>
            <a:picLocks noChangeAspect="1"/>
          </p:cNvPicPr>
          <p:nvPr/>
        </p:nvPicPr>
        <p:blipFill rotWithShape="1">
          <a:blip r:embed="rId2"/>
          <a:srcRect l="9167" t="34444" r="20833" b="45556"/>
          <a:stretch/>
        </p:blipFill>
        <p:spPr>
          <a:xfrm>
            <a:off x="1524000" y="2186781"/>
            <a:ext cx="6400800" cy="2209800"/>
          </a:xfrm>
          <a:prstGeom prst="rect">
            <a:avLst/>
          </a:prstGeom>
        </p:spPr>
      </p:pic>
    </p:spTree>
    <p:extLst>
      <p:ext uri="{BB962C8B-B14F-4D97-AF65-F5344CB8AC3E}">
        <p14:creationId xmlns:p14="http://schemas.microsoft.com/office/powerpoint/2010/main" val="415269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4525963"/>
          </a:xfrm>
        </p:spPr>
        <p:txBody>
          <a:bodyPr/>
          <a:lstStyle/>
          <a:p>
            <a:pPr marL="0" indent="0">
              <a:buNone/>
            </a:pPr>
            <a:r>
              <a:rPr lang="en-US" dirty="0" smtClean="0"/>
              <a:t>Any vertical lines that drop down from the center of the above horizontal line show the </a:t>
            </a:r>
            <a:r>
              <a:rPr lang="en-US" b="1" dirty="0" smtClean="0"/>
              <a:t>offspring</a:t>
            </a:r>
            <a:r>
              <a:rPr lang="en-US" dirty="0" smtClean="0"/>
              <a:t> of the parents.</a:t>
            </a:r>
            <a:endParaRPr lang="en-US" dirty="0"/>
          </a:p>
        </p:txBody>
      </p:sp>
      <p:pic>
        <p:nvPicPr>
          <p:cNvPr id="4" name="Picture 3"/>
          <p:cNvPicPr>
            <a:picLocks noChangeAspect="1"/>
          </p:cNvPicPr>
          <p:nvPr/>
        </p:nvPicPr>
        <p:blipFill>
          <a:blip r:embed="rId2"/>
          <a:stretch>
            <a:fillRect/>
          </a:stretch>
        </p:blipFill>
        <p:spPr>
          <a:xfrm>
            <a:off x="846667" y="2324100"/>
            <a:ext cx="7382934" cy="4152900"/>
          </a:xfrm>
          <a:prstGeom prst="rect">
            <a:avLst/>
          </a:prstGeom>
        </p:spPr>
      </p:pic>
    </p:spTree>
    <p:extLst>
      <p:ext uri="{BB962C8B-B14F-4D97-AF65-F5344CB8AC3E}">
        <p14:creationId xmlns:p14="http://schemas.microsoft.com/office/powerpoint/2010/main" val="351309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 y="152400"/>
            <a:ext cx="9144000" cy="6705600"/>
          </a:xfrm>
        </p:spPr>
        <p:txBody>
          <a:bodyPr/>
          <a:lstStyle/>
          <a:p>
            <a:pPr marL="0" indent="0">
              <a:buNone/>
            </a:pPr>
            <a:r>
              <a:rPr lang="en-US" dirty="0" smtClean="0"/>
              <a:t>We can then mark offspring that exhibit or DO NOT exhibit certain characteristics, such as eye color. </a:t>
            </a:r>
          </a:p>
          <a:p>
            <a:pPr>
              <a:buFont typeface="Wingdings" panose="05000000000000000000" pitchFamily="2" charset="2"/>
              <a:buChar char="à"/>
            </a:pPr>
            <a:r>
              <a:rPr lang="en-US" dirty="0" smtClean="0"/>
              <a:t>The following pedigree shows family members with blue eye color. </a:t>
            </a:r>
          </a:p>
          <a:p>
            <a:pPr>
              <a:buFont typeface="Wingdings" panose="05000000000000000000" pitchFamily="2" charset="2"/>
              <a:buChar char="à"/>
            </a:pPr>
            <a:endParaRPr lang="en-US" dirty="0"/>
          </a:p>
          <a:p>
            <a:pPr>
              <a:buFont typeface="Wingdings" panose="05000000000000000000" pitchFamily="2" charset="2"/>
              <a:buChar char="à"/>
            </a:pPr>
            <a:endParaRPr lang="en-US" dirty="0" smtClean="0"/>
          </a:p>
          <a:p>
            <a:pPr>
              <a:buFont typeface="Wingdings" panose="05000000000000000000" pitchFamily="2" charset="2"/>
              <a:buChar char="à"/>
            </a:pPr>
            <a:endParaRPr lang="en-US" dirty="0" smtClean="0"/>
          </a:p>
          <a:p>
            <a:pPr marL="0" indent="0">
              <a:buNone/>
            </a:pPr>
            <a:r>
              <a:rPr lang="en-US" dirty="0" smtClean="0"/>
              <a:t>Ex. Brown eyes (B) are dominant over blue eyes. We can deduct the genotypes of some of the family members. Try to predict what the genotypes of the above family are for eye color. </a:t>
            </a:r>
            <a:endParaRPr lang="en-US" dirty="0"/>
          </a:p>
        </p:txBody>
      </p:sp>
      <p:pic>
        <p:nvPicPr>
          <p:cNvPr id="2052" name="Picture 4" descr="Image result for two generation pedigree"/>
          <p:cNvPicPr>
            <a:picLocks noChangeAspect="1" noChangeArrowheads="1"/>
          </p:cNvPicPr>
          <p:nvPr/>
        </p:nvPicPr>
        <p:blipFill rotWithShape="1">
          <a:blip r:embed="rId2">
            <a:extLst>
              <a:ext uri="{28A0092B-C50C-407E-A947-70E740481C1C}">
                <a14:useLocalDpi xmlns:a14="http://schemas.microsoft.com/office/drawing/2010/main" val="0"/>
              </a:ext>
            </a:extLst>
          </a:blip>
          <a:srcRect l="56250" t="-2590" r="10937" b="50809"/>
          <a:stretch/>
        </p:blipFill>
        <p:spPr bwMode="auto">
          <a:xfrm>
            <a:off x="3581400" y="2743200"/>
            <a:ext cx="2514600"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68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Common Pedigree Symbols</a:t>
            </a:r>
          </a:p>
        </p:txBody>
      </p:sp>
      <p:pic>
        <p:nvPicPr>
          <p:cNvPr id="61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22" y="0"/>
            <a:ext cx="8991600" cy="4525963"/>
          </a:xfrm>
        </p:spPr>
        <p:txBody>
          <a:bodyPr/>
          <a:lstStyle/>
          <a:p>
            <a:pPr marL="0" indent="0">
              <a:buNone/>
            </a:pPr>
            <a:r>
              <a:rPr lang="en-US" dirty="0"/>
              <a:t>Now let’s discuss the story of </a:t>
            </a:r>
            <a:r>
              <a:rPr lang="en-US" i="1" dirty="0"/>
              <a:t>sickle‐cell anemia</a:t>
            </a:r>
            <a:r>
              <a:rPr lang="en-US" dirty="0"/>
              <a:t>. In </a:t>
            </a:r>
            <a:r>
              <a:rPr lang="en-US" dirty="0" smtClean="0"/>
              <a:t>Africa</a:t>
            </a:r>
            <a:r>
              <a:rPr lang="en-US" dirty="0"/>
              <a:t>, there is a </a:t>
            </a:r>
            <a:r>
              <a:rPr lang="en-US" dirty="0" smtClean="0"/>
              <a:t>high incidence of </a:t>
            </a:r>
            <a:r>
              <a:rPr lang="en-US" dirty="0"/>
              <a:t>malaria. Malaria is caused by a parasite that is transmitted by mosquitoes. The parasite feeds on the hemoglobin protein in red blood cells. </a:t>
            </a:r>
            <a:r>
              <a:rPr lang="en-US" i="1" dirty="0"/>
              <a:t>If there is mutated strain of hemoglobin in the red blood cells, the parasite </a:t>
            </a:r>
            <a:r>
              <a:rPr lang="en-US" i="1" dirty="0" smtClean="0"/>
              <a:t>starves to </a:t>
            </a:r>
            <a:r>
              <a:rPr lang="en-US" i="1" dirty="0"/>
              <a:t>death and dies. </a:t>
            </a:r>
            <a:r>
              <a:rPr lang="en-US" dirty="0"/>
              <a:t>The picture on the </a:t>
            </a:r>
            <a:r>
              <a:rPr lang="en-US" dirty="0" smtClean="0"/>
              <a:t>right </a:t>
            </a:r>
            <a:r>
              <a:rPr lang="en-US" dirty="0"/>
              <a:t>shows a sickle red blood cell and the picture </a:t>
            </a:r>
            <a:r>
              <a:rPr lang="en-US" dirty="0" smtClean="0"/>
              <a:t>on </a:t>
            </a:r>
            <a:r>
              <a:rPr lang="en-US" dirty="0"/>
              <a:t>the </a:t>
            </a:r>
            <a:r>
              <a:rPr lang="en-US" dirty="0" smtClean="0"/>
              <a:t>left </a:t>
            </a:r>
            <a:r>
              <a:rPr lang="en-US" dirty="0"/>
              <a:t>show a normal red blood cell.</a:t>
            </a:r>
          </a:p>
        </p:txBody>
      </p:sp>
      <p:pic>
        <p:nvPicPr>
          <p:cNvPr id="4" name="Picture 3"/>
          <p:cNvPicPr>
            <a:picLocks noChangeAspect="1"/>
          </p:cNvPicPr>
          <p:nvPr/>
        </p:nvPicPr>
        <p:blipFill>
          <a:blip r:embed="rId2"/>
          <a:stretch>
            <a:fillRect/>
          </a:stretch>
        </p:blipFill>
        <p:spPr>
          <a:xfrm>
            <a:off x="4533122" y="4513522"/>
            <a:ext cx="4358948" cy="2332037"/>
          </a:xfrm>
          <a:prstGeom prst="rect">
            <a:avLst/>
          </a:prstGeom>
        </p:spPr>
      </p:pic>
    </p:spTree>
    <p:extLst>
      <p:ext uri="{BB962C8B-B14F-4D97-AF65-F5344CB8AC3E}">
        <p14:creationId xmlns:p14="http://schemas.microsoft.com/office/powerpoint/2010/main" val="341618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41" y="0"/>
            <a:ext cx="6083560" cy="4953000"/>
          </a:xfrm>
        </p:spPr>
        <p:txBody>
          <a:bodyPr/>
          <a:lstStyle/>
          <a:p>
            <a:pPr marL="0" indent="0">
              <a:buNone/>
            </a:pPr>
            <a:r>
              <a:rPr lang="en-US" i="1" dirty="0"/>
              <a:t>Persons who are homozygous for normal red blood cells easily die from malaria. </a:t>
            </a:r>
            <a:r>
              <a:rPr lang="en-US" dirty="0"/>
              <a:t>Persons who are homozygous for mutated red blood cells usually do not die from malaria, but could die from complications resulting from their odd shaped red blood cells (sickle‐cell anemia). Individuals </a:t>
            </a:r>
            <a:r>
              <a:rPr lang="en-US" dirty="0" smtClean="0"/>
              <a:t>who are heterozygous </a:t>
            </a:r>
            <a:r>
              <a:rPr lang="en-US" dirty="0"/>
              <a:t>also usually do not die from malaria and are spared from the awful complications </a:t>
            </a:r>
            <a:r>
              <a:rPr lang="en-US" dirty="0" smtClean="0"/>
              <a:t>of </a:t>
            </a:r>
            <a:r>
              <a:rPr lang="en-US" dirty="0"/>
              <a:t>sickle‐cell anemia.</a:t>
            </a:r>
          </a:p>
        </p:txBody>
      </p:sp>
      <p:pic>
        <p:nvPicPr>
          <p:cNvPr id="4" name="Picture 3"/>
          <p:cNvPicPr>
            <a:picLocks noChangeAspect="1"/>
          </p:cNvPicPr>
          <p:nvPr/>
        </p:nvPicPr>
        <p:blipFill>
          <a:blip r:embed="rId2"/>
          <a:stretch>
            <a:fillRect/>
          </a:stretch>
        </p:blipFill>
        <p:spPr>
          <a:xfrm>
            <a:off x="6096001" y="990600"/>
            <a:ext cx="3047999" cy="5105399"/>
          </a:xfrm>
          <a:prstGeom prst="rect">
            <a:avLst/>
          </a:prstGeom>
        </p:spPr>
      </p:pic>
    </p:spTree>
    <p:extLst>
      <p:ext uri="{BB962C8B-B14F-4D97-AF65-F5344CB8AC3E}">
        <p14:creationId xmlns:p14="http://schemas.microsoft.com/office/powerpoint/2010/main" val="240366897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1493</TotalTime>
  <Words>804</Words>
  <Application>Microsoft Macintosh PowerPoint</Application>
  <PresentationFormat>On-screen Show (4:3)</PresentationFormat>
  <Paragraphs>79</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Wingdings</vt:lpstr>
      <vt:lpstr>Arial</vt:lpstr>
      <vt:lpstr>Default Design</vt:lpstr>
      <vt:lpstr>PowerPoint Presentation</vt:lpstr>
      <vt:lpstr>Pedigrees</vt:lpstr>
      <vt:lpstr>PowerPoint Presentation</vt:lpstr>
      <vt:lpstr>PowerPoint Presentation</vt:lpstr>
      <vt:lpstr>PowerPoint Presentation</vt:lpstr>
      <vt:lpstr>PowerPoint Presentation</vt:lpstr>
      <vt:lpstr>Common Pedigree Symbols</vt:lpstr>
      <vt:lpstr>PowerPoint Presentation</vt:lpstr>
      <vt:lpstr>PowerPoint Presentation</vt:lpstr>
      <vt:lpstr>PowerPoint Presentation</vt:lpstr>
      <vt:lpstr>MAKE A KEY:</vt:lpstr>
      <vt:lpstr>PowerPoint Presentation</vt:lpstr>
      <vt:lpstr>Questions:</vt:lpstr>
      <vt:lpstr>Autosomal Dominant</vt:lpstr>
      <vt:lpstr>Autosomal Recessive</vt:lpstr>
      <vt:lpstr>Autosomal Recessive</vt:lpstr>
      <vt:lpstr>PowerPoint Presentation</vt:lpstr>
      <vt:lpstr>Sex-Linked Recessive Pedigree</vt:lpstr>
      <vt:lpstr>Make your own pedigree…</vt:lpstr>
      <vt:lpstr>PowerPoint Presentation</vt:lpstr>
      <vt:lpstr>Amoeba Sisters Pedigrees</vt:lpstr>
      <vt:lpstr>Page 9 of Get It Together</vt:lpstr>
      <vt:lpstr>The Turkie Family Pedigree </vt:lpstr>
    </vt:vector>
  </TitlesOfParts>
  <Company>Mill Creek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Pedigree Notes</dc:title>
  <dc:creator>James Holden</dc:creator>
  <cp:lastModifiedBy>Pasciak, Lauren A.</cp:lastModifiedBy>
  <cp:revision>53</cp:revision>
  <dcterms:created xsi:type="dcterms:W3CDTF">2007-02-14T00:43:10Z</dcterms:created>
  <dcterms:modified xsi:type="dcterms:W3CDTF">2018-04-10T12:10:47Z</dcterms:modified>
</cp:coreProperties>
</file>